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3"/>
  </p:notesMasterIdLst>
  <p:handoutMasterIdLst>
    <p:handoutMasterId r:id="rId14"/>
  </p:handoutMasterIdLst>
  <p:sldIdLst>
    <p:sldId id="344" r:id="rId2"/>
    <p:sldId id="355" r:id="rId3"/>
    <p:sldId id="711" r:id="rId4"/>
    <p:sldId id="782" r:id="rId5"/>
    <p:sldId id="783" r:id="rId6"/>
    <p:sldId id="354" r:id="rId7"/>
    <p:sldId id="774" r:id="rId8"/>
    <p:sldId id="761" r:id="rId9"/>
    <p:sldId id="775" r:id="rId10"/>
    <p:sldId id="359" r:id="rId11"/>
    <p:sldId id="360" r:id="rId12"/>
  </p:sldIdLst>
  <p:sldSz cx="24384000" cy="137160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F9"/>
    <a:srgbClr val="54616A"/>
    <a:srgbClr val="8A9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1" autoAdjust="0"/>
    <p:restoredTop sz="94539"/>
  </p:normalViewPr>
  <p:slideViewPr>
    <p:cSldViewPr snapToGrid="0" snapToObjects="1">
      <p:cViewPr varScale="1">
        <p:scale>
          <a:sx n="52" d="100"/>
          <a:sy n="52" d="100"/>
        </p:scale>
        <p:origin x="1104" y="36"/>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81" d="100"/>
          <a:sy n="81"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C626B-F41A-4A0B-AD96-5461A19A8105}"/>
              </a:ext>
            </a:extLst>
          </p:cNvPr>
          <p:cNvSpPr>
            <a:spLocks noGrp="1"/>
          </p:cNvSpPr>
          <p:nvPr>
            <p:ph type="hdr" sz="quarter"/>
          </p:nvPr>
        </p:nvSpPr>
        <p:spPr>
          <a:xfrm>
            <a:off x="0" y="2"/>
            <a:ext cx="3078427" cy="513509"/>
          </a:xfrm>
          <a:prstGeom prst="rect">
            <a:avLst/>
          </a:prstGeom>
        </p:spPr>
        <p:txBody>
          <a:bodyPr vert="horz" lIns="96624" tIns="48313" rIns="96624" bIns="48313" rtlCol="0"/>
          <a:lstStyle>
            <a:lvl1pPr algn="l">
              <a:defRPr sz="1300"/>
            </a:lvl1pPr>
          </a:lstStyle>
          <a:p>
            <a:endParaRPr lang="en-GB"/>
          </a:p>
        </p:txBody>
      </p:sp>
      <p:sp>
        <p:nvSpPr>
          <p:cNvPr id="3" name="Date Placeholder 2">
            <a:extLst>
              <a:ext uri="{FF2B5EF4-FFF2-40B4-BE49-F238E27FC236}">
                <a16:creationId xmlns:a16="http://schemas.microsoft.com/office/drawing/2014/main" id="{321449C0-113B-4966-88BA-21D5A05BB96E}"/>
              </a:ext>
            </a:extLst>
          </p:cNvPr>
          <p:cNvSpPr>
            <a:spLocks noGrp="1"/>
          </p:cNvSpPr>
          <p:nvPr>
            <p:ph type="dt" sz="quarter" idx="1"/>
          </p:nvPr>
        </p:nvSpPr>
        <p:spPr>
          <a:xfrm>
            <a:off x="4023994" y="2"/>
            <a:ext cx="3078427" cy="513509"/>
          </a:xfrm>
          <a:prstGeom prst="rect">
            <a:avLst/>
          </a:prstGeom>
        </p:spPr>
        <p:txBody>
          <a:bodyPr vert="horz" lIns="96624" tIns="48313" rIns="96624" bIns="48313" rtlCol="0"/>
          <a:lstStyle>
            <a:lvl1pPr algn="r">
              <a:defRPr sz="1300"/>
            </a:lvl1pPr>
          </a:lstStyle>
          <a:p>
            <a:fld id="{D4885292-2FEA-4A2F-9B8F-E744D4C251B3}" type="datetimeFigureOut">
              <a:rPr lang="en-GB" smtClean="0"/>
              <a:t>25/03/2024</a:t>
            </a:fld>
            <a:endParaRPr lang="en-GB"/>
          </a:p>
        </p:txBody>
      </p:sp>
      <p:sp>
        <p:nvSpPr>
          <p:cNvPr id="4" name="Footer Placeholder 3">
            <a:extLst>
              <a:ext uri="{FF2B5EF4-FFF2-40B4-BE49-F238E27FC236}">
                <a16:creationId xmlns:a16="http://schemas.microsoft.com/office/drawing/2014/main" id="{00EB1F37-CEF7-493A-B03B-F24FDC5511A4}"/>
              </a:ext>
            </a:extLst>
          </p:cNvPr>
          <p:cNvSpPr>
            <a:spLocks noGrp="1"/>
          </p:cNvSpPr>
          <p:nvPr>
            <p:ph type="ftr" sz="quarter" idx="2"/>
          </p:nvPr>
        </p:nvSpPr>
        <p:spPr>
          <a:xfrm>
            <a:off x="0" y="9721108"/>
            <a:ext cx="3078427" cy="513508"/>
          </a:xfrm>
          <a:prstGeom prst="rect">
            <a:avLst/>
          </a:prstGeom>
        </p:spPr>
        <p:txBody>
          <a:bodyPr vert="horz" lIns="96624" tIns="48313" rIns="96624" bIns="4831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133C7825-09DB-40F0-986A-FA6B616750CA}"/>
              </a:ext>
            </a:extLst>
          </p:cNvPr>
          <p:cNvSpPr>
            <a:spLocks noGrp="1"/>
          </p:cNvSpPr>
          <p:nvPr>
            <p:ph type="sldNum" sz="quarter" idx="3"/>
          </p:nvPr>
        </p:nvSpPr>
        <p:spPr>
          <a:xfrm>
            <a:off x="4023994" y="9721108"/>
            <a:ext cx="3078427" cy="513508"/>
          </a:xfrm>
          <a:prstGeom prst="rect">
            <a:avLst/>
          </a:prstGeom>
        </p:spPr>
        <p:txBody>
          <a:bodyPr vert="horz" lIns="96624" tIns="48313" rIns="96624" bIns="48313" rtlCol="0" anchor="b"/>
          <a:lstStyle>
            <a:lvl1pPr algn="r">
              <a:defRPr sz="1300"/>
            </a:lvl1pPr>
          </a:lstStyle>
          <a:p>
            <a:fld id="{E356F8F1-C8FA-426F-9B0B-CBC2155E0CC3}" type="slidenum">
              <a:rPr lang="en-GB" smtClean="0"/>
              <a:t>‹#›</a:t>
            </a:fld>
            <a:endParaRPr lang="en-GB"/>
          </a:p>
        </p:txBody>
      </p:sp>
    </p:spTree>
    <p:extLst>
      <p:ext uri="{BB962C8B-B14F-4D97-AF65-F5344CB8AC3E}">
        <p14:creationId xmlns:p14="http://schemas.microsoft.com/office/powerpoint/2010/main" val="362963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41288" y="766763"/>
            <a:ext cx="6821487" cy="3838575"/>
          </a:xfrm>
          <a:prstGeom prst="rect">
            <a:avLst/>
          </a:prstGeom>
        </p:spPr>
        <p:txBody>
          <a:bodyPr lIns="96624" tIns="48313" rIns="96624" bIns="48313"/>
          <a:lstStyle/>
          <a:p>
            <a:endParaRPr dirty="0"/>
          </a:p>
        </p:txBody>
      </p:sp>
      <p:sp>
        <p:nvSpPr>
          <p:cNvPr id="31" name="Shape 31"/>
          <p:cNvSpPr>
            <a:spLocks noGrp="1"/>
          </p:cNvSpPr>
          <p:nvPr>
            <p:ph type="body" sz="quarter" idx="1"/>
          </p:nvPr>
        </p:nvSpPr>
        <p:spPr>
          <a:xfrm>
            <a:off x="947210" y="4861442"/>
            <a:ext cx="5209646" cy="4605576"/>
          </a:xfrm>
          <a:prstGeom prst="rect">
            <a:avLst/>
          </a:prstGeom>
        </p:spPr>
        <p:txBody>
          <a:bodyPr lIns="96624" tIns="48313" rIns="96624" bIns="48313"/>
          <a:lstStyle/>
          <a:p>
            <a:endParaRPr/>
          </a:p>
        </p:txBody>
      </p:sp>
    </p:spTree>
    <p:extLst>
      <p:ext uri="{BB962C8B-B14F-4D97-AF65-F5344CB8AC3E}">
        <p14:creationId xmlns:p14="http://schemas.microsoft.com/office/powerpoint/2010/main" val="3532412889"/>
      </p:ext>
    </p:extLst>
  </p:cSld>
  <p:clrMap bg1="lt1" tx1="dk1" bg2="lt2" tx2="dk2" accent1="accent1" accent2="accent2" accent3="accent3" accent4="accent4" accent5="accent5" accent6="accent6" hlink="hlink" folHlink="folHlink"/>
  <p:notesStyle>
    <a:lvl1pPr defTabSz="825500" latinLnBrk="0">
      <a:defRPr sz="3000">
        <a:latin typeface="Arial"/>
        <a:ea typeface="Arial"/>
        <a:cs typeface="Arial"/>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Inner Page Left">
    <p:spTree>
      <p:nvGrpSpPr>
        <p:cNvPr id="1" name=""/>
        <p:cNvGrpSpPr/>
        <p:nvPr/>
      </p:nvGrpSpPr>
      <p:grpSpPr>
        <a:xfrm>
          <a:off x="0" y="0"/>
          <a:ext cx="0" cy="0"/>
          <a:chOff x="0" y="0"/>
          <a:chExt cx="0" cy="0"/>
        </a:xfrm>
      </p:grpSpPr>
      <p:sp>
        <p:nvSpPr>
          <p:cNvPr id="34" name="Rechteck"/>
          <p:cNvSpPr/>
          <p:nvPr/>
        </p:nvSpPr>
        <p:spPr>
          <a:xfrm>
            <a:off x="23605596"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35" name="Foliennummer"/>
          <p:cNvSpPr txBox="1">
            <a:spLocks noGrp="1"/>
          </p:cNvSpPr>
          <p:nvPr>
            <p:ph type="sldNum" sz="quarter" idx="2"/>
          </p:nvPr>
        </p:nvSpPr>
        <p:spPr>
          <a:xfrm>
            <a:off x="23711490" y="12792513"/>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36"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37" name="www.yourcompany.com"/>
          <p:cNvSpPr txBox="1"/>
          <p:nvPr/>
        </p:nvSpPr>
        <p:spPr>
          <a:xfrm>
            <a:off x="763607" y="12994257"/>
            <a:ext cx="22856790" cy="250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44" name="Gruppieren"/>
          <p:cNvGrpSpPr/>
          <p:nvPr/>
        </p:nvGrpSpPr>
        <p:grpSpPr>
          <a:xfrm>
            <a:off x="0" y="13654352"/>
            <a:ext cx="24384000" cy="85792"/>
            <a:chOff x="0" y="0"/>
            <a:chExt cx="24384000" cy="85791"/>
          </a:xfrm>
        </p:grpSpPr>
        <p:sp>
          <p:nvSpPr>
            <p:cNvPr id="38"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39"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0"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1"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2"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3"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49" name="Gruppieren"/>
          <p:cNvGrpSpPr/>
          <p:nvPr/>
        </p:nvGrpSpPr>
        <p:grpSpPr>
          <a:xfrm rot="5400000">
            <a:off x="23370793" y="12998749"/>
            <a:ext cx="421794" cy="47970"/>
            <a:chOff x="0" y="0"/>
            <a:chExt cx="421791" cy="47967"/>
          </a:xfrm>
        </p:grpSpPr>
        <p:sp>
          <p:nvSpPr>
            <p:cNvPr id="45"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6"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7"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8"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1334465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nner Page Right">
    <p:spTree>
      <p:nvGrpSpPr>
        <p:cNvPr id="1" name=""/>
        <p:cNvGrpSpPr/>
        <p:nvPr/>
      </p:nvGrpSpPr>
      <p:grpSpPr>
        <a:xfrm>
          <a:off x="0" y="0"/>
          <a:ext cx="0" cy="0"/>
          <a:chOff x="0" y="0"/>
          <a:chExt cx="0" cy="0"/>
        </a:xfrm>
      </p:grpSpPr>
      <p:sp>
        <p:nvSpPr>
          <p:cNvPr id="56" name="Rechteck"/>
          <p:cNvSpPr/>
          <p:nvPr/>
        </p:nvSpPr>
        <p:spPr>
          <a:xfrm>
            <a:off x="530"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57" name="Foliennummer"/>
          <p:cNvSpPr txBox="1">
            <a:spLocks noGrp="1"/>
          </p:cNvSpPr>
          <p:nvPr>
            <p:ph type="sldNum" sz="quarter" idx="2"/>
          </p:nvPr>
        </p:nvSpPr>
        <p:spPr>
          <a:xfrm>
            <a:off x="106424" y="12795819"/>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58"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59" name="www.yourcompany.com"/>
          <p:cNvSpPr txBox="1"/>
          <p:nvPr/>
        </p:nvSpPr>
        <p:spPr>
          <a:xfrm>
            <a:off x="763607" y="12994257"/>
            <a:ext cx="22856790" cy="250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66" name="Gruppieren"/>
          <p:cNvGrpSpPr/>
          <p:nvPr/>
        </p:nvGrpSpPr>
        <p:grpSpPr>
          <a:xfrm>
            <a:off x="0" y="13654352"/>
            <a:ext cx="24384000" cy="85792"/>
            <a:chOff x="0" y="0"/>
            <a:chExt cx="24384000" cy="85791"/>
          </a:xfrm>
        </p:grpSpPr>
        <p:sp>
          <p:nvSpPr>
            <p:cNvPr id="60" name="Rechteck"/>
            <p:cNvSpPr/>
            <p:nvPr/>
          </p:nvSpPr>
          <p:spPr>
            <a:xfrm>
              <a:off x="0" y="0"/>
              <a:ext cx="4069795" cy="85792"/>
            </a:xfrm>
            <a:prstGeom prst="rect">
              <a:avLst/>
            </a:prstGeom>
            <a:solidFill>
              <a:srgbClr val="1AAD9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1" name="Rechteck"/>
            <p:cNvSpPr/>
            <p:nvPr/>
          </p:nvSpPr>
          <p:spPr>
            <a:xfrm>
              <a:off x="4062840" y="0"/>
              <a:ext cx="4069796" cy="85792"/>
            </a:xfrm>
            <a:prstGeom prst="rect">
              <a:avLst/>
            </a:prstGeom>
            <a:solidFill>
              <a:srgbClr val="A9C370"/>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2" name="Rechteck"/>
            <p:cNvSpPr/>
            <p:nvPr/>
          </p:nvSpPr>
          <p:spPr>
            <a:xfrm>
              <a:off x="8125683" y="0"/>
              <a:ext cx="4069796" cy="85792"/>
            </a:xfrm>
            <a:prstGeom prst="rect">
              <a:avLst/>
            </a:prstGeom>
            <a:solidFill>
              <a:srgbClr val="F5AE3B"/>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3" name="Rechteck"/>
            <p:cNvSpPr/>
            <p:nvPr/>
          </p:nvSpPr>
          <p:spPr>
            <a:xfrm>
              <a:off x="12188523" y="0"/>
              <a:ext cx="4069796" cy="85792"/>
            </a:xfrm>
            <a:prstGeom prst="rect">
              <a:avLst/>
            </a:prstGeom>
            <a:solidFill>
              <a:srgbClr val="CC4E3D"/>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4" name="Rechteck"/>
            <p:cNvSpPr/>
            <p:nvPr/>
          </p:nvSpPr>
          <p:spPr>
            <a:xfrm>
              <a:off x="16251366" y="0"/>
              <a:ext cx="4069796" cy="85792"/>
            </a:xfrm>
            <a:prstGeom prst="rect">
              <a:avLst/>
            </a:prstGeom>
            <a:solidFill>
              <a:srgbClr val="56687C"/>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5" name="Rechteck"/>
            <p:cNvSpPr/>
            <p:nvPr/>
          </p:nvSpPr>
          <p:spPr>
            <a:xfrm>
              <a:off x="20314205" y="0"/>
              <a:ext cx="4069795" cy="85792"/>
            </a:xfrm>
            <a:prstGeom prst="rect">
              <a:avLst/>
            </a:prstGeom>
            <a:solidFill>
              <a:srgbClr val="94A4B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71" name="Gruppieren"/>
          <p:cNvGrpSpPr/>
          <p:nvPr/>
        </p:nvGrpSpPr>
        <p:grpSpPr>
          <a:xfrm rot="5400000">
            <a:off x="599693" y="12998749"/>
            <a:ext cx="421794" cy="47970"/>
            <a:chOff x="0" y="0"/>
            <a:chExt cx="421791" cy="47967"/>
          </a:xfrm>
        </p:grpSpPr>
        <p:sp>
          <p:nvSpPr>
            <p:cNvPr id="67"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8"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9"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0"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5830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802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E0DB7-3B63-5E4C-A57D-CA1F2432FB87}" type="datetimeFigureOut">
              <a:rPr lang="en-US" smtClean="0"/>
              <a:t>25/03/2024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56579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93F9-37AF-0342-B1E3-01E9433E268E}"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42" b="15932"/>
          <a:stretch/>
        </p:blipFill>
        <p:spPr>
          <a:xfrm>
            <a:off x="295562" y="12661864"/>
            <a:ext cx="3298632" cy="891060"/>
          </a:xfrm>
          <a:prstGeom prst="rect">
            <a:avLst/>
          </a:prstGeom>
        </p:spPr>
      </p:pic>
      <p:sp>
        <p:nvSpPr>
          <p:cNvPr id="9" name="Rectangle 8"/>
          <p:cNvSpPr/>
          <p:nvPr userDrawn="1"/>
        </p:nvSpPr>
        <p:spPr>
          <a:xfrm>
            <a:off x="0" y="0"/>
            <a:ext cx="24384000" cy="1810328"/>
          </a:xfrm>
          <a:prstGeom prst="rect">
            <a:avLst/>
          </a:prstGeom>
          <a:solidFill>
            <a:srgbClr val="03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00"/>
          </a:p>
        </p:txBody>
      </p:sp>
    </p:spTree>
    <p:extLst>
      <p:ext uri="{BB962C8B-B14F-4D97-AF65-F5344CB8AC3E}">
        <p14:creationId xmlns:p14="http://schemas.microsoft.com/office/powerpoint/2010/main" val="316081613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Imperial – Multipurpose Keynote Presentation Template."/>
          <p:cNvSpPr txBox="1"/>
          <p:nvPr/>
        </p:nvSpPr>
        <p:spPr>
          <a:xfrm>
            <a:off x="763607" y="128164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grpSp>
        <p:nvGrpSpPr>
          <p:cNvPr id="9" name="Gruppieren"/>
          <p:cNvGrpSpPr/>
          <p:nvPr/>
        </p:nvGrpSpPr>
        <p:grpSpPr>
          <a:xfrm>
            <a:off x="0" y="13654352"/>
            <a:ext cx="24384000" cy="85792"/>
            <a:chOff x="0" y="0"/>
            <a:chExt cx="24384000" cy="85791"/>
          </a:xfrm>
        </p:grpSpPr>
        <p:sp>
          <p:nvSpPr>
            <p:cNvPr id="3"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5"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8"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
        <p:nvSpPr>
          <p:cNvPr id="10" name="Rechteck"/>
          <p:cNvSpPr/>
          <p:nvPr/>
        </p:nvSpPr>
        <p:spPr>
          <a:xfrm>
            <a:off x="11798564" y="13301536"/>
            <a:ext cx="786872" cy="424460"/>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11" name="Foliennummer"/>
          <p:cNvSpPr txBox="1">
            <a:spLocks noGrp="1"/>
          </p:cNvSpPr>
          <p:nvPr>
            <p:ph type="sldNum" sz="quarter" idx="2"/>
          </p:nvPr>
        </p:nvSpPr>
        <p:spPr>
          <a:xfrm>
            <a:off x="11798564" y="13308978"/>
            <a:ext cx="786872" cy="390491"/>
          </a:xfrm>
          <a:prstGeom prst="rect">
            <a:avLst/>
          </a:prstGeom>
          <a:ln w="12700">
            <a:miter lim="400000"/>
          </a:ln>
        </p:spPr>
        <p:txBody>
          <a:bodyPr lIns="71437" tIns="71437" rIns="71437" bIns="71437">
            <a:spAutoFit/>
          </a:bodyPr>
          <a:lstStyle>
            <a:lvl1pPr algn="ctr">
              <a:lnSpc>
                <a:spcPct val="100000"/>
              </a:lnSpc>
              <a:defRPr sz="1600" b="0" spc="-16">
                <a:solidFill>
                  <a:schemeClr val="bg2"/>
                </a:solidFill>
              </a:defRPr>
            </a:lvl1pPr>
          </a:lstStyle>
          <a:p>
            <a:fld id="{86CB4B4D-7CA3-9044-876B-883B54F8677D}" type="slidenum">
              <a:rPr lang="tr-TR" smtClean="0"/>
              <a:pPr/>
              <a:t>‹#›</a:t>
            </a:fld>
            <a:endParaRPr lang="tr-TR"/>
          </a:p>
        </p:txBody>
      </p:sp>
      <p:sp>
        <p:nvSpPr>
          <p:cNvPr id="12" name="Titeltext"/>
          <p:cNvSpPr txBox="1">
            <a:spLocks noGrp="1"/>
          </p:cNvSpPr>
          <p:nvPr>
            <p:ph type="title"/>
          </p:nvPr>
        </p:nvSpPr>
        <p:spPr>
          <a:xfrm>
            <a:off x="4387455" y="357188"/>
            <a:ext cx="15609094" cy="30360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Titeltext</a:t>
            </a:r>
          </a:p>
        </p:txBody>
      </p:sp>
      <p:sp>
        <p:nvSpPr>
          <p:cNvPr id="13" name="Textebene 1…"/>
          <p:cNvSpPr txBox="1">
            <a:spLocks noGrp="1"/>
          </p:cNvSpPr>
          <p:nvPr>
            <p:ph type="body" idx="1"/>
          </p:nvPr>
        </p:nvSpPr>
        <p:spPr>
          <a:xfrm>
            <a:off x="4387455"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Textebene 1</a:t>
            </a:r>
          </a:p>
          <a:p>
            <a:pPr lvl="1"/>
            <a:r>
              <a:t>Textebene 2</a:t>
            </a:r>
          </a:p>
          <a:p>
            <a:pPr lvl="2"/>
            <a:r>
              <a:t>Textebene 3</a:t>
            </a:r>
          </a:p>
          <a:p>
            <a:pPr lvl="3"/>
            <a:r>
              <a:t>Textebene 4</a:t>
            </a:r>
          </a:p>
          <a:p>
            <a:pPr lvl="4"/>
            <a:r>
              <a:t>Textebene 5</a:t>
            </a:r>
          </a:p>
        </p:txBody>
      </p:sp>
    </p:spTree>
    <p:extLst>
      <p:ext uri="{BB962C8B-B14F-4D97-AF65-F5344CB8AC3E}">
        <p14:creationId xmlns:p14="http://schemas.microsoft.com/office/powerpoint/2010/main" val="8941176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txStyles>
    <p:titleStyle>
      <a:lvl1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chemeClr val="tx1"/>
          </a:solidFill>
          <a:uFillTx/>
          <a:latin typeface="+mn-lt"/>
          <a:ea typeface="+mn-ea"/>
          <a:cs typeface="+mn-cs"/>
          <a:sym typeface="Source Sans Pro"/>
        </a:defRPr>
      </a:lvl1pPr>
      <a:lvl2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2pPr>
      <a:lvl3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3pPr>
      <a:lvl4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4pPr>
      <a:lvl5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5pPr>
      <a:lvl6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6pPr>
      <a:lvl7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7pPr>
      <a:lvl8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8pPr>
      <a:lvl9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9pPr>
    </p:titleStyle>
    <p:bodyStyle>
      <a:lvl1pPr marL="291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1pPr>
      <a:lvl2pPr marL="736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2pPr>
      <a:lvl3pPr marL="1180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3pPr>
      <a:lvl4pPr marL="1625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4pPr>
      <a:lvl5pPr marL="2069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5pPr>
      <a:lvl6pPr marL="2514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6pPr>
      <a:lvl7pPr marL="2958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7pPr>
      <a:lvl8pPr marL="3403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8pPr>
      <a:lvl9pPr marL="3847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9pPr>
    </p:bodyStyle>
    <p:otherStyle>
      <a:lvl1pPr marL="0" marR="0" indent="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1pPr>
      <a:lvl2pPr marL="0" marR="0" indent="228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2pPr>
      <a:lvl3pPr marL="0" marR="0" indent="457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3pPr>
      <a:lvl4pPr marL="0" marR="0" indent="685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4pPr>
      <a:lvl5pPr marL="0" marR="0" indent="9144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5pPr>
      <a:lvl6pPr marL="0" marR="0" indent="11430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6pPr>
      <a:lvl7pPr marL="0" marR="0" indent="1371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7pPr>
      <a:lvl8pPr marL="0" marR="0" indent="1600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8pPr>
      <a:lvl9pPr marL="0" marR="0" indent="1828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F23950-3D5D-4C6F-91E4-2DD950407969}"/>
              </a:ext>
            </a:extLst>
          </p:cNvPr>
          <p:cNvPicPr>
            <a:picLocks noChangeAspect="1"/>
          </p:cNvPicPr>
          <p:nvPr/>
        </p:nvPicPr>
        <p:blipFill>
          <a:blip r:embed="rId2"/>
          <a:stretch>
            <a:fillRect/>
          </a:stretch>
        </p:blipFill>
        <p:spPr>
          <a:xfrm>
            <a:off x="0" y="2024476"/>
            <a:ext cx="5119967" cy="8556657"/>
          </a:xfrm>
          <a:prstGeom prst="rect">
            <a:avLst/>
          </a:prstGeom>
        </p:spPr>
      </p:pic>
      <p:sp>
        <p:nvSpPr>
          <p:cNvPr id="18" name="Rectangle 10"/>
          <p:cNvSpPr/>
          <p:nvPr/>
        </p:nvSpPr>
        <p:spPr>
          <a:xfrm rot="10800000">
            <a:off x="18368244" y="6945440"/>
            <a:ext cx="6015756" cy="3804118"/>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3"/>
          <a:srcRect l="21193" r="37866"/>
          <a:stretch/>
        </p:blipFill>
        <p:spPr>
          <a:xfrm>
            <a:off x="0" y="10777348"/>
            <a:ext cx="24384000" cy="2938652"/>
          </a:xfrm>
          <a:prstGeom prst="rect">
            <a:avLst/>
          </a:prstGeom>
          <a:solidFill>
            <a:srgbClr val="0070C0"/>
          </a:solidFill>
        </p:spPr>
      </p:pic>
      <p:sp>
        <p:nvSpPr>
          <p:cNvPr id="20" name="TextBox 19">
            <a:extLst>
              <a:ext uri="{FF2B5EF4-FFF2-40B4-BE49-F238E27FC236}">
                <a16:creationId xmlns:a16="http://schemas.microsoft.com/office/drawing/2014/main" id="{75E478E2-2BC5-4F72-B3B4-79EDC7189A87}"/>
              </a:ext>
            </a:extLst>
          </p:cNvPr>
          <p:cNvSpPr txBox="1"/>
          <p:nvPr/>
        </p:nvSpPr>
        <p:spPr>
          <a:xfrm>
            <a:off x="167466" y="6302805"/>
            <a:ext cx="15948834" cy="4647426"/>
          </a:xfrm>
          <a:prstGeom prst="rect">
            <a:avLst/>
          </a:prstGeom>
          <a:noFill/>
        </p:spPr>
        <p:txBody>
          <a:bodyPr wrap="square" rtlCol="0">
            <a:spAutoFit/>
          </a:bodyPr>
          <a:lstStyle/>
          <a:p>
            <a:pPr algn="l" defTabSz="1828800" hangingPunct="1"/>
            <a:r>
              <a:rPr lang="en-US" sz="6600" dirty="0">
                <a:solidFill>
                  <a:srgbClr val="002060"/>
                </a:solidFill>
              </a:rPr>
              <a:t>   INVESTOR CONFERENCE CALL</a:t>
            </a:r>
          </a:p>
          <a:p>
            <a:pPr algn="l" defTabSz="1828800" hangingPunct="1"/>
            <a:r>
              <a:rPr lang="en-GB" sz="3200" b="1" kern="1200" dirty="0">
                <a:solidFill>
                  <a:srgbClr val="002060"/>
                </a:solidFill>
                <a:latin typeface="Arial" panose="020B0604020202020204" pitchFamily="34" charset="0"/>
                <a:ea typeface="Source Sans Pro"/>
                <a:cs typeface="Arial" panose="020B0604020202020204" pitchFamily="34" charset="0"/>
              </a:rPr>
              <a:t>       For the year ended 31 December 2023</a:t>
            </a:r>
            <a:br>
              <a:rPr lang="en-GB" sz="6600" b="1" kern="1200" dirty="0">
                <a:solidFill>
                  <a:srgbClr val="002060"/>
                </a:solidFill>
                <a:latin typeface="Arial" panose="020B0604020202020204" pitchFamily="34" charset="0"/>
                <a:ea typeface="Source Sans Pro"/>
                <a:cs typeface="Arial" panose="020B0604020202020204" pitchFamily="34" charset="0"/>
              </a:rPr>
            </a:br>
            <a:endParaRPr lang="en-GB" sz="6600" b="1" kern="1200" dirty="0">
              <a:solidFill>
                <a:srgbClr val="002060"/>
              </a:solidFill>
              <a:latin typeface="Arial" panose="020B0604020202020204" pitchFamily="34" charset="0"/>
              <a:ea typeface="Source Sans Pro"/>
              <a:cs typeface="Arial" panose="020B0604020202020204" pitchFamily="34" charset="0"/>
            </a:endParaRPr>
          </a:p>
          <a:p>
            <a:pPr algn="l" defTabSz="1828800" hangingPunct="1"/>
            <a:endParaRPr lang="en-GB" sz="6600" b="1" kern="1200" dirty="0">
              <a:solidFill>
                <a:srgbClr val="002060"/>
              </a:solidFill>
              <a:latin typeface="Arial" panose="020B0604020202020204" pitchFamily="34" charset="0"/>
              <a:ea typeface="Source Sans Pro"/>
              <a:cs typeface="Arial" panose="020B0604020202020204" pitchFamily="34" charset="0"/>
            </a:endParaRPr>
          </a:p>
          <a:p>
            <a:pPr algn="l" defTabSz="1828800" hangingPunct="1"/>
            <a:r>
              <a:rPr lang="en-GB" sz="6600" b="1" kern="1200" dirty="0">
                <a:solidFill>
                  <a:srgbClr val="002060"/>
                </a:solidFill>
                <a:latin typeface="Arial" panose="020B0604020202020204" pitchFamily="34" charset="0"/>
                <a:ea typeface="Source Sans Pro"/>
                <a:cs typeface="Arial" panose="020B0604020202020204" pitchFamily="34" charset="0"/>
              </a:rPr>
              <a:t>    </a:t>
            </a:r>
            <a:r>
              <a:rPr lang="en-GB" sz="4800" kern="1200" dirty="0">
                <a:solidFill>
                  <a:srgbClr val="002060"/>
                </a:solidFill>
                <a:latin typeface="Arial" panose="020B0604020202020204" pitchFamily="34" charset="0"/>
                <a:ea typeface="Source Sans Pro"/>
                <a:cs typeface="Arial" panose="020B0604020202020204" pitchFamily="34" charset="0"/>
              </a:rPr>
              <a:t>Presented by</a:t>
            </a:r>
            <a:r>
              <a:rPr lang="en-GB" sz="5400" kern="1200" dirty="0">
                <a:solidFill>
                  <a:srgbClr val="002060"/>
                </a:solidFill>
                <a:latin typeface="Arial" panose="020B0604020202020204" pitchFamily="34" charset="0"/>
                <a:ea typeface="Source Sans Pro"/>
                <a:cs typeface="Arial" panose="020B0604020202020204" pitchFamily="34" charset="0"/>
              </a:rPr>
              <a:t>:  Amar Kulkarni, CFO</a:t>
            </a:r>
            <a:endParaRPr lang="en-GB" sz="6600" kern="1200" dirty="0">
              <a:solidFill>
                <a:srgbClr val="002060"/>
              </a:solidFill>
              <a:latin typeface="Arial" panose="020B0604020202020204" pitchFamily="34" charset="0"/>
              <a:ea typeface="Source Sans Pro"/>
              <a:cs typeface="Arial" panose="020B0604020202020204" pitchFamily="34" charset="0"/>
            </a:endParaRPr>
          </a:p>
        </p:txBody>
      </p:sp>
      <p:pic>
        <p:nvPicPr>
          <p:cNvPr id="9" name="Picture 8">
            <a:extLst>
              <a:ext uri="{FF2B5EF4-FFF2-40B4-BE49-F238E27FC236}">
                <a16:creationId xmlns:a16="http://schemas.microsoft.com/office/drawing/2014/main" id="{61CF158F-3513-4CCC-B9EF-51970D45B019}"/>
              </a:ext>
            </a:extLst>
          </p:cNvPr>
          <p:cNvPicPr>
            <a:picLocks noChangeAspect="1"/>
          </p:cNvPicPr>
          <p:nvPr/>
        </p:nvPicPr>
        <p:blipFill>
          <a:blip r:embed="rId4"/>
          <a:stretch>
            <a:fillRect/>
          </a:stretch>
        </p:blipFill>
        <p:spPr>
          <a:xfrm>
            <a:off x="14735239" y="2241285"/>
            <a:ext cx="5348160" cy="3047887"/>
          </a:xfrm>
          <a:prstGeom prst="rect">
            <a:avLst/>
          </a:prstGeom>
          <a:ln>
            <a:noFill/>
          </a:ln>
        </p:spPr>
      </p:pic>
      <p:pic>
        <p:nvPicPr>
          <p:cNvPr id="16" name="Picture 15">
            <a:extLst>
              <a:ext uri="{FF2B5EF4-FFF2-40B4-BE49-F238E27FC236}">
                <a16:creationId xmlns:a16="http://schemas.microsoft.com/office/drawing/2014/main" id="{AAB6CF0B-B54B-4D5F-84B7-FB3A48362FA8}"/>
              </a:ext>
            </a:extLst>
          </p:cNvPr>
          <p:cNvPicPr>
            <a:picLocks noChangeAspect="1"/>
          </p:cNvPicPr>
          <p:nvPr/>
        </p:nvPicPr>
        <p:blipFill rotWithShape="1">
          <a:blip r:embed="rId3"/>
          <a:srcRect l="62309" r="2651" b="34564"/>
          <a:stretch/>
        </p:blipFill>
        <p:spPr>
          <a:xfrm>
            <a:off x="17595230" y="11443562"/>
            <a:ext cx="5911868" cy="1621180"/>
          </a:xfrm>
          <a:prstGeom prst="rect">
            <a:avLst/>
          </a:prstGeom>
        </p:spPr>
      </p:pic>
    </p:spTree>
    <p:extLst>
      <p:ext uri="{BB962C8B-B14F-4D97-AF65-F5344CB8AC3E}">
        <p14:creationId xmlns:p14="http://schemas.microsoft.com/office/powerpoint/2010/main" val="105629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Disclaimer</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4245907"/>
            <a:ext cx="13644281" cy="23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This presentation has been prepared for information purposes only and is not and does not form part of any offer for sale or solicitation of any offer to subscribe for or purchase or sell any securities nor shall it or any part of it form the basis of or be relied on in connection with any contract or commitment whatsoever.</a:t>
            </a:r>
            <a:endParaRPr lang="ar-QA" sz="2400" dirty="0">
              <a:solidFill>
                <a:srgbClr val="002060"/>
              </a:solidFill>
            </a:endParaRPr>
          </a:p>
          <a:p>
            <a:pPr algn="l"/>
            <a:endParaRPr lang="ar-QA" sz="2400" dirty="0">
              <a:solidFill>
                <a:srgbClr val="002060"/>
              </a:solidFill>
            </a:endParaRPr>
          </a:p>
          <a:p>
            <a:pPr algn="l"/>
            <a:endParaRPr lang="en-GB" sz="2400" b="1" spc="-110" dirty="0">
              <a:solidFill>
                <a:srgbClr val="002060"/>
              </a:solidFill>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428957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3424518" y="3636375"/>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Thank You</a:t>
            </a:r>
          </a:p>
          <a:p>
            <a:pPr marL="0" marR="0" indent="0"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23452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ABOUT US</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3507244"/>
            <a:ext cx="13644281"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Widam Food Company Q.P.S.C. (the “Company”) was incorporated in accordance with the Resolution No. 75 of 2003 issued by the Minister of Economy and Finance of the State of Qatar as a Qatari Public Shareholding Company, and was registered at the Ministry of Economy and Commerce of the State of Qatar with the Commercial Registration No. 26911 dated 16 December 2003. The Company is domiciled in the State of Qatar, where it also has its principal place of business. Its registered office is at Fifth floor, Al </a:t>
            </a:r>
            <a:r>
              <a:rPr lang="en-GB" sz="2400" dirty="0" err="1">
                <a:solidFill>
                  <a:srgbClr val="002060"/>
                </a:solidFill>
              </a:rPr>
              <a:t>Shomoukh</a:t>
            </a:r>
            <a:r>
              <a:rPr lang="en-GB" sz="2400" dirty="0">
                <a:solidFill>
                  <a:srgbClr val="002060"/>
                </a:solidFill>
              </a:rPr>
              <a:t> Tower, Al Saad, Doha.</a:t>
            </a:r>
            <a:endParaRPr lang="en-US" sz="2400" dirty="0">
              <a:solidFill>
                <a:srgbClr val="002060"/>
              </a:solidFill>
            </a:endParaRPr>
          </a:p>
          <a:p>
            <a:pPr algn="l"/>
            <a:r>
              <a:rPr lang="en-GB" sz="2400" dirty="0">
                <a:solidFill>
                  <a:srgbClr val="002060"/>
                </a:solidFill>
              </a:rPr>
              <a:t> </a:t>
            </a:r>
            <a:endParaRPr lang="en-US" sz="2400" dirty="0">
              <a:solidFill>
                <a:srgbClr val="002060"/>
              </a:solidFill>
            </a:endParaRPr>
          </a:p>
          <a:p>
            <a:pPr algn="l"/>
            <a:r>
              <a:rPr lang="en-GB" sz="2400" dirty="0">
                <a:solidFill>
                  <a:srgbClr val="002060"/>
                </a:solidFill>
              </a:rPr>
              <a:t>The Company’s principal activities include the import and trade of livestock, meat and feeds. In addition the Company is engaged in the slaughter of sheep and cattle and supplying the local market with fresh meat and related products</a:t>
            </a:r>
            <a:endParaRPr kumimoji="0" lang="en-US" sz="2400" b="1" i="0" u="none" strike="noStrike" cap="none" spc="-110" normalizeH="0" baseline="0" dirty="0">
              <a:ln>
                <a:noFill/>
              </a:ln>
              <a:solidFill>
                <a:srgbClr val="002060"/>
              </a:solidFill>
              <a:effectLst/>
              <a:uFillTx/>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2070372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31">
            <a:extLst>
              <a:ext uri="{FF2B5EF4-FFF2-40B4-BE49-F238E27FC236}">
                <a16:creationId xmlns:a16="http://schemas.microsoft.com/office/drawing/2014/main" id="{21C969BF-6274-4130-A52A-04379AB464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517"/>
                    </a14:imgEffect>
                  </a14:imgLayer>
                </a14:imgProps>
              </a:ext>
              <a:ext uri="{28A0092B-C50C-407E-A947-70E740481C1C}">
                <a14:useLocalDpi xmlns:a14="http://schemas.microsoft.com/office/drawing/2010/main" val="0"/>
              </a:ext>
            </a:extLst>
          </a:blip>
          <a:stretch>
            <a:fillRect/>
          </a:stretch>
        </p:blipFill>
        <p:spPr>
          <a:xfrm>
            <a:off x="4890846" y="3655014"/>
            <a:ext cx="5290417" cy="10060986"/>
          </a:xfrm>
          <a:prstGeom prst="rect">
            <a:avLst/>
          </a:prstGeom>
        </p:spPr>
      </p:pic>
      <p:sp>
        <p:nvSpPr>
          <p:cNvPr id="4" name="Title 3"/>
          <p:cNvSpPr>
            <a:spLocks noGrp="1"/>
          </p:cNvSpPr>
          <p:nvPr>
            <p:ph type="title"/>
          </p:nvPr>
        </p:nvSpPr>
        <p:spPr>
          <a:xfrm>
            <a:off x="0" y="0"/>
            <a:ext cx="24384000" cy="1828800"/>
          </a:xfrm>
        </p:spPr>
        <p:txBody>
          <a:bodyPr>
            <a:noAutofit/>
          </a:bodyPr>
          <a:lstStyle/>
          <a:p>
            <a:pPr marL="171450" algn="ctr"/>
            <a:r>
              <a:rPr lang="en-US" sz="7200" dirty="0">
                <a:solidFill>
                  <a:schemeClr val="bg2"/>
                </a:solidFill>
                <a:latin typeface="Arial Narrow" panose="020B0606020202030204" pitchFamily="34" charset="0"/>
                <a:ea typeface="Verdana" panose="020B0604030504040204" pitchFamily="34" charset="0"/>
                <a:cs typeface="Tahoma" panose="020B0604030504040204" pitchFamily="34" charset="0"/>
              </a:rPr>
              <a:t>Content</a:t>
            </a:r>
            <a:endParaRPr lang="en-US" sz="2800" dirty="0">
              <a:solidFill>
                <a:schemeClr val="bg2"/>
              </a:solidFill>
              <a:latin typeface="Arial Narrow" panose="020B0606020202030204" pitchFamily="34" charset="0"/>
              <a:ea typeface="Verdan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10A8A0C3-7554-4966-A480-BFA5F3B98049}"/>
              </a:ext>
            </a:extLst>
          </p:cNvPr>
          <p:cNvPicPr>
            <a:picLocks noChangeAspect="1"/>
          </p:cNvPicPr>
          <p:nvPr/>
        </p:nvPicPr>
        <p:blipFill rotWithShape="1">
          <a:blip r:embed="rId4"/>
          <a:srcRect l="62309" r="2651" b="34564"/>
          <a:stretch/>
        </p:blipFill>
        <p:spPr>
          <a:xfrm>
            <a:off x="18988597" y="364601"/>
            <a:ext cx="4443706" cy="1218574"/>
          </a:xfrm>
          <a:prstGeom prst="rect">
            <a:avLst/>
          </a:prstGeom>
        </p:spPr>
      </p:pic>
      <p:sp>
        <p:nvSpPr>
          <p:cNvPr id="7" name="Rectangle: Rounded Corners 6">
            <a:extLst>
              <a:ext uri="{FF2B5EF4-FFF2-40B4-BE49-F238E27FC236}">
                <a16:creationId xmlns:a16="http://schemas.microsoft.com/office/drawing/2014/main" id="{641EF853-5226-44BD-8A6B-7F845BC040B8}"/>
              </a:ext>
            </a:extLst>
          </p:cNvPr>
          <p:cNvSpPr/>
          <p:nvPr/>
        </p:nvSpPr>
        <p:spPr>
          <a:xfrm>
            <a:off x="4890846" y="2208743"/>
            <a:ext cx="13729256"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Financial Performance Profit &amp; Loss</a:t>
            </a:r>
          </a:p>
        </p:txBody>
      </p:sp>
      <p:sp>
        <p:nvSpPr>
          <p:cNvPr id="16" name="Rectangle: Rounded Corners 15">
            <a:extLst>
              <a:ext uri="{FF2B5EF4-FFF2-40B4-BE49-F238E27FC236}">
                <a16:creationId xmlns:a16="http://schemas.microsoft.com/office/drawing/2014/main" id="{2EBF99D7-A7ED-4A39-974E-8717172296F8}"/>
              </a:ext>
            </a:extLst>
          </p:cNvPr>
          <p:cNvSpPr/>
          <p:nvPr/>
        </p:nvSpPr>
        <p:spPr>
          <a:xfrm>
            <a:off x="10181263" y="4381619"/>
            <a:ext cx="13729256"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Statement of Financial Position</a:t>
            </a:r>
          </a:p>
        </p:txBody>
      </p:sp>
      <p:pic>
        <p:nvPicPr>
          <p:cNvPr id="18" name="Picture Placeholder 45">
            <a:extLst>
              <a:ext uri="{FF2B5EF4-FFF2-40B4-BE49-F238E27FC236}">
                <a16:creationId xmlns:a16="http://schemas.microsoft.com/office/drawing/2014/main" id="{9DD79A95-11E6-4AC5-9C8A-8E1DCA55D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1263" y="5772269"/>
            <a:ext cx="4596532" cy="7943730"/>
          </a:xfrm>
          <a:prstGeom prst="rect">
            <a:avLst/>
          </a:prstGeom>
          <a:solidFill>
            <a:schemeClr val="bg1">
              <a:lumMod val="85000"/>
              <a:alpha val="12000"/>
            </a:schemeClr>
          </a:solidFill>
          <a:ln>
            <a:noFill/>
          </a:ln>
          <a:effectLst/>
        </p:spPr>
      </p:pic>
    </p:spTree>
    <p:extLst>
      <p:ext uri="{BB962C8B-B14F-4D97-AF65-F5344CB8AC3E}">
        <p14:creationId xmlns:p14="http://schemas.microsoft.com/office/powerpoint/2010/main" val="377782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2" y="12584084"/>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12" name="Rectangle: Rounded Corners 11">
            <a:extLst>
              <a:ext uri="{FF2B5EF4-FFF2-40B4-BE49-F238E27FC236}">
                <a16:creationId xmlns:a16="http://schemas.microsoft.com/office/drawing/2014/main" id="{BF6FE731-95C1-46AD-A9FE-F88361D78559}"/>
              </a:ext>
            </a:extLst>
          </p:cNvPr>
          <p:cNvSpPr/>
          <p:nvPr/>
        </p:nvSpPr>
        <p:spPr>
          <a:xfrm>
            <a:off x="15005555" y="2235221"/>
            <a:ext cx="9378442" cy="10264199"/>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200" b="1" dirty="0">
                <a:solidFill>
                  <a:srgbClr val="003523"/>
                </a:solidFill>
                <a:effectLst>
                  <a:outerShdw blurRad="38100" dist="38100" dir="2700000" algn="tl">
                    <a:srgbClr val="000000">
                      <a:alpha val="43137"/>
                    </a:srgbClr>
                  </a:outerShdw>
                </a:effectLst>
              </a:rPr>
              <a:t>   </a:t>
            </a:r>
            <a:r>
              <a:rPr lang="en-US" sz="3200" b="1" u="sng" dirty="0">
                <a:solidFill>
                  <a:srgbClr val="003523"/>
                </a:solidFill>
                <a:effectLst>
                  <a:outerShdw blurRad="38100" dist="38100" dir="2700000" algn="tl">
                    <a:srgbClr val="000000">
                      <a:alpha val="43137"/>
                    </a:srgbClr>
                  </a:outerShdw>
                </a:effectLst>
              </a:rPr>
              <a:t>FY 23 vs FY22     Commentary</a:t>
            </a:r>
            <a:endParaRPr lang="en-US" sz="11200" b="1" u="sng" dirty="0">
              <a:solidFill>
                <a:srgbClr val="003523"/>
              </a:solidFill>
              <a:effectLst>
                <a:outerShdw blurRad="38100" dist="38100" dir="2700000" algn="tl">
                  <a:srgbClr val="000000">
                    <a:alpha val="43137"/>
                  </a:srgbClr>
                </a:outerShdw>
              </a:effectLst>
            </a:endParaRPr>
          </a:p>
          <a:p>
            <a:pPr marL="914400" indent="-914400">
              <a:buFont typeface="Wingdings" panose="05000000000000000000" pitchFamily="2" charset="2"/>
              <a:buChar char="v"/>
            </a:pPr>
            <a:endParaRPr lang="en-US" sz="3000" dirty="0">
              <a:solidFill>
                <a:srgbClr val="003523"/>
              </a:solidFill>
            </a:endParaRPr>
          </a:p>
          <a:p>
            <a:pPr marL="914400" indent="-914400">
              <a:buFont typeface="Wingdings" panose="05000000000000000000" pitchFamily="2" charset="2"/>
              <a:buChar char="v"/>
            </a:pPr>
            <a:r>
              <a:rPr lang="en-US" sz="2400" dirty="0">
                <a:solidFill>
                  <a:srgbClr val="003523"/>
                </a:solidFill>
              </a:rPr>
              <a:t>Total Revenue grew 9% ~ primarily driven by International Sales.</a:t>
            </a:r>
          </a:p>
          <a:p>
            <a:pPr marL="914400" indent="-914400">
              <a:buFont typeface="Wingdings" panose="05000000000000000000" pitchFamily="2" charset="2"/>
              <a:buChar char="v"/>
            </a:pPr>
            <a:endParaRPr lang="en-US" sz="1600" dirty="0">
              <a:solidFill>
                <a:srgbClr val="003523"/>
              </a:solidFill>
            </a:endParaRPr>
          </a:p>
          <a:p>
            <a:pPr marL="914400" indent="-914400">
              <a:buFont typeface="Wingdings" panose="05000000000000000000" pitchFamily="2" charset="2"/>
              <a:buChar char="v"/>
            </a:pPr>
            <a:r>
              <a:rPr lang="en-US" sz="2400" dirty="0">
                <a:solidFill>
                  <a:srgbClr val="003523"/>
                </a:solidFill>
              </a:rPr>
              <a:t>GM was impacted during the year due to clearance of excessive frozen stock acquired for world cup Dec-22.</a:t>
            </a:r>
          </a:p>
          <a:p>
            <a:pPr marL="914400" indent="-914400">
              <a:buFont typeface="Wingdings" panose="05000000000000000000" pitchFamily="2" charset="2"/>
              <a:buChar char="v"/>
            </a:pPr>
            <a:endParaRPr lang="en-US" sz="1600" dirty="0">
              <a:solidFill>
                <a:srgbClr val="003523"/>
              </a:solidFill>
            </a:endParaRPr>
          </a:p>
          <a:p>
            <a:pPr marL="914400" indent="-914400">
              <a:buFont typeface="Wingdings" panose="05000000000000000000" pitchFamily="2" charset="2"/>
              <a:buChar char="v"/>
            </a:pPr>
            <a:endParaRPr lang="en-US" sz="1600" dirty="0">
              <a:solidFill>
                <a:srgbClr val="003523"/>
              </a:solidFill>
            </a:endParaRPr>
          </a:p>
          <a:p>
            <a:pPr marL="914400" indent="-914400">
              <a:buFont typeface="Wingdings" panose="05000000000000000000" pitchFamily="2" charset="2"/>
              <a:buChar char="v"/>
            </a:pPr>
            <a:r>
              <a:rPr lang="en-US" sz="2400" dirty="0">
                <a:solidFill>
                  <a:srgbClr val="003523"/>
                </a:solidFill>
              </a:rPr>
              <a:t>Other Income 2023 includes Ministry of Finance reimbursement (QR 115.2 mil) for Slaughter House cost for Services provided by Widam</a:t>
            </a:r>
          </a:p>
          <a:p>
            <a:pPr marL="914400" indent="-914400">
              <a:buFont typeface="Wingdings" panose="05000000000000000000" pitchFamily="2" charset="2"/>
              <a:buChar char="v"/>
            </a:pPr>
            <a:endParaRPr lang="en-US" sz="1600" dirty="0">
              <a:solidFill>
                <a:srgbClr val="003523"/>
              </a:solidFill>
            </a:endParaRPr>
          </a:p>
          <a:p>
            <a:pPr marL="914400" indent="-914400">
              <a:buFont typeface="Wingdings" panose="05000000000000000000" pitchFamily="2" charset="2"/>
              <a:buChar char="v"/>
            </a:pPr>
            <a:r>
              <a:rPr lang="en-US" sz="2400" dirty="0">
                <a:solidFill>
                  <a:srgbClr val="003523"/>
                </a:solidFill>
              </a:rPr>
              <a:t>Sudan : Due to continuing uncertainty and war in Sudan, Inventory </a:t>
            </a:r>
            <a:r>
              <a:rPr lang="en-US" sz="2400" i="1" dirty="0">
                <a:solidFill>
                  <a:srgbClr val="003523"/>
                </a:solidFill>
              </a:rPr>
              <a:t>Write-off</a:t>
            </a:r>
            <a:r>
              <a:rPr lang="en-US" sz="2400" dirty="0">
                <a:solidFill>
                  <a:srgbClr val="003523"/>
                </a:solidFill>
              </a:rPr>
              <a:t> of QR 34 mil and </a:t>
            </a:r>
            <a:r>
              <a:rPr lang="en-US" sz="2400" i="1" dirty="0">
                <a:solidFill>
                  <a:srgbClr val="003523"/>
                </a:solidFill>
              </a:rPr>
              <a:t>Provisions</a:t>
            </a:r>
            <a:r>
              <a:rPr lang="en-US" sz="2400" dirty="0">
                <a:solidFill>
                  <a:srgbClr val="003523"/>
                </a:solidFill>
              </a:rPr>
              <a:t> of QR 31 mil have negatively affected our 2023 financials.</a:t>
            </a:r>
          </a:p>
          <a:p>
            <a:pPr marL="914400" indent="-914400">
              <a:buFont typeface="Wingdings" panose="05000000000000000000" pitchFamily="2" charset="2"/>
              <a:buChar char="v"/>
            </a:pPr>
            <a:endParaRPr lang="en-US" sz="1600" dirty="0">
              <a:solidFill>
                <a:srgbClr val="003523"/>
              </a:solidFill>
            </a:endParaRPr>
          </a:p>
          <a:p>
            <a:pPr marL="914400" indent="-914400">
              <a:buFont typeface="Wingdings" panose="05000000000000000000" pitchFamily="2" charset="2"/>
              <a:buChar char="v"/>
            </a:pPr>
            <a:endParaRPr lang="en-US" sz="2800" dirty="0">
              <a:solidFill>
                <a:srgbClr val="003523"/>
              </a:solidFill>
            </a:endParaRPr>
          </a:p>
          <a:p>
            <a:pPr marL="914400" indent="-914400">
              <a:buFont typeface="Wingdings" panose="05000000000000000000" pitchFamily="2" charset="2"/>
              <a:buChar char="v"/>
            </a:pPr>
            <a:endParaRPr lang="en-US" sz="3200" dirty="0">
              <a:solidFill>
                <a:srgbClr val="003523"/>
              </a:solidFill>
            </a:endParaRPr>
          </a:p>
        </p:txBody>
      </p:sp>
      <p:sp>
        <p:nvSpPr>
          <p:cNvPr id="8" name="Rounded Rectangle 10">
            <a:extLst>
              <a:ext uri="{FF2B5EF4-FFF2-40B4-BE49-F238E27FC236}">
                <a16:creationId xmlns:a16="http://schemas.microsoft.com/office/drawing/2014/main" id="{840F62E6-6E96-43CF-9C7D-112EEDEFCF2D}"/>
              </a:ext>
            </a:extLst>
          </p:cNvPr>
          <p:cNvSpPr/>
          <p:nvPr/>
        </p:nvSpPr>
        <p:spPr>
          <a:xfrm>
            <a:off x="11188931" y="598516"/>
            <a:ext cx="12203086"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rtl="1"/>
            <a:r>
              <a:rPr lang="en-US" sz="4800" b="1" dirty="0">
                <a:solidFill>
                  <a:schemeClr val="accent5">
                    <a:lumMod val="50000"/>
                  </a:schemeClr>
                </a:solidFill>
              </a:rPr>
              <a:t>Financial Performance FY 2023</a:t>
            </a:r>
          </a:p>
        </p:txBody>
      </p:sp>
      <p:pic>
        <p:nvPicPr>
          <p:cNvPr id="4" name="Picture 3">
            <a:extLst>
              <a:ext uri="{FF2B5EF4-FFF2-40B4-BE49-F238E27FC236}">
                <a16:creationId xmlns:a16="http://schemas.microsoft.com/office/drawing/2014/main" id="{D239AFA4-C547-4EE2-A91E-8FA1093BD2A2}"/>
              </a:ext>
            </a:extLst>
          </p:cNvPr>
          <p:cNvPicPr>
            <a:picLocks noChangeAspect="1"/>
          </p:cNvPicPr>
          <p:nvPr/>
        </p:nvPicPr>
        <p:blipFill>
          <a:blip r:embed="rId3"/>
          <a:stretch>
            <a:fillRect/>
          </a:stretch>
        </p:blipFill>
        <p:spPr>
          <a:xfrm>
            <a:off x="927651" y="2761083"/>
            <a:ext cx="12758831" cy="9462477"/>
          </a:xfrm>
          <a:prstGeom prst="rect">
            <a:avLst/>
          </a:prstGeom>
        </p:spPr>
      </p:pic>
    </p:spTree>
    <p:extLst>
      <p:ext uri="{BB962C8B-B14F-4D97-AF65-F5344CB8AC3E}">
        <p14:creationId xmlns:p14="http://schemas.microsoft.com/office/powerpoint/2010/main" val="33282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16" name="Rectangle: Rounded Corners 15">
            <a:extLst>
              <a:ext uri="{FF2B5EF4-FFF2-40B4-BE49-F238E27FC236}">
                <a16:creationId xmlns:a16="http://schemas.microsoft.com/office/drawing/2014/main" id="{D4DB5768-2E40-4F48-B666-28400CAA1883}"/>
              </a:ext>
            </a:extLst>
          </p:cNvPr>
          <p:cNvSpPr/>
          <p:nvPr/>
        </p:nvSpPr>
        <p:spPr>
          <a:xfrm>
            <a:off x="15005555" y="2287952"/>
            <a:ext cx="9378442" cy="10168108"/>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QA" sz="3200" b="1" dirty="0">
                <a:solidFill>
                  <a:srgbClr val="003523"/>
                </a:solidFill>
                <a:effectLst>
                  <a:outerShdw blurRad="38100" dist="38100" dir="2700000" algn="tl">
                    <a:srgbClr val="000000">
                      <a:alpha val="43137"/>
                    </a:srgbClr>
                  </a:outerShdw>
                </a:effectLst>
              </a:rPr>
              <a:t>  </a:t>
            </a:r>
            <a:r>
              <a:rPr lang="ar-QA" sz="3200" b="1" u="sng" dirty="0">
                <a:solidFill>
                  <a:srgbClr val="003523"/>
                </a:solidFill>
                <a:effectLst>
                  <a:outerShdw blurRad="38100" dist="38100" dir="2700000" algn="tl">
                    <a:srgbClr val="000000">
                      <a:alpha val="43137"/>
                    </a:srgbClr>
                  </a:outerShdw>
                </a:effectLst>
              </a:rPr>
              <a:t>التعليق على الأداء المالي لعام 2023 مقارنة بالعام 2022 </a:t>
            </a:r>
          </a:p>
          <a:p>
            <a:pPr algn="r" rtl="1"/>
            <a:endParaRPr lang="ar-QA" sz="3200" b="1" dirty="0">
              <a:solidFill>
                <a:srgbClr val="003523"/>
              </a:solidFill>
              <a:effectLst>
                <a:outerShdw blurRad="38100" dist="38100" dir="2700000" algn="tl">
                  <a:srgbClr val="000000">
                    <a:alpha val="43137"/>
                  </a:srgbClr>
                </a:outerShdw>
              </a:effectLst>
            </a:endParaRPr>
          </a:p>
          <a:p>
            <a:pPr marL="571500" indent="-571500" algn="r" rtl="1">
              <a:buFont typeface="Wingdings" panose="05000000000000000000" pitchFamily="2" charset="2"/>
              <a:buChar char="v"/>
            </a:pPr>
            <a:r>
              <a:rPr lang="ar-QA" sz="3000" b="1" dirty="0">
                <a:solidFill>
                  <a:srgbClr val="003523"/>
                </a:solidFill>
                <a:effectLst>
                  <a:outerShdw blurRad="38100" dist="38100" dir="2700000" algn="tl">
                    <a:srgbClr val="000000">
                      <a:alpha val="43137"/>
                    </a:srgbClr>
                  </a:outerShdw>
                </a:effectLst>
              </a:rPr>
              <a:t>نمو في إجمالي الإيرادات بنسبة 9% مدفوعًا في المقام الأول بالمبيعات الدولية.</a:t>
            </a:r>
          </a:p>
          <a:p>
            <a:pPr marL="571500" indent="-571500" algn="r" rtl="1">
              <a:buFont typeface="Wingdings" panose="05000000000000000000" pitchFamily="2" charset="2"/>
              <a:buChar char="v"/>
            </a:pPr>
            <a:r>
              <a:rPr lang="ar-QA" sz="3000" b="1" dirty="0">
                <a:solidFill>
                  <a:srgbClr val="003523"/>
                </a:solidFill>
                <a:effectLst>
                  <a:outerShdw blurRad="38100" dist="38100" dir="2700000" algn="tl">
                    <a:srgbClr val="000000">
                      <a:alpha val="43137"/>
                    </a:srgbClr>
                  </a:outerShdw>
                </a:effectLst>
              </a:rPr>
              <a:t>لقد تأثر هامش الربح الإجمالي خلال العام بسبب إزالة المخزون المجمد الزائد الذي تم الحصول عليه لكأس العالم في ديسمبر ٢٠٢٢.</a:t>
            </a:r>
          </a:p>
          <a:p>
            <a:pPr marL="571500" indent="-571500" algn="r" rtl="1">
              <a:buFont typeface="Wingdings" panose="05000000000000000000" pitchFamily="2" charset="2"/>
              <a:buChar char="v"/>
            </a:pPr>
            <a:r>
              <a:rPr lang="ar-QA" sz="3000" b="1" dirty="0">
                <a:solidFill>
                  <a:srgbClr val="003523"/>
                </a:solidFill>
                <a:effectLst>
                  <a:outerShdw blurRad="38100" dist="38100" dir="2700000" algn="tl">
                    <a:srgbClr val="000000">
                      <a:alpha val="43137"/>
                    </a:srgbClr>
                  </a:outerShdw>
                </a:effectLst>
              </a:rPr>
              <a:t>تشمل الإيرادات الأخرى لعام 2023 تعويضات وزارة المالية (115.2 مليون ريال قطري) مقابل تكلفة المقاصب ونظير الخدمات التي تقدمها شركة ودام.</a:t>
            </a:r>
          </a:p>
          <a:p>
            <a:pPr marL="571500" indent="-571500" algn="r" rtl="1">
              <a:buFont typeface="Wingdings" panose="05000000000000000000" pitchFamily="2" charset="2"/>
              <a:buChar char="v"/>
            </a:pPr>
            <a:r>
              <a:rPr lang="ar-QA" sz="3000" b="1" dirty="0">
                <a:solidFill>
                  <a:srgbClr val="003523"/>
                </a:solidFill>
                <a:effectLst>
                  <a:outerShdw blurRad="38100" dist="38100" dir="2700000" algn="tl">
                    <a:srgbClr val="000000">
                      <a:alpha val="43137"/>
                    </a:srgbClr>
                  </a:outerShdw>
                </a:effectLst>
              </a:rPr>
              <a:t>السودان: بسبب استمرار حالة عدم الإستقرار والحرب في السودان، أثر شطب المخزون البالغ 34 مليون ريال قطري ومخصصات بقيمة 31 مليون ريال قطري سلبًا على بياناتنا المالية لعام 2023.</a:t>
            </a:r>
          </a:p>
        </p:txBody>
      </p:sp>
      <p:sp>
        <p:nvSpPr>
          <p:cNvPr id="8" name="Rounded Rectangle 10">
            <a:extLst>
              <a:ext uri="{FF2B5EF4-FFF2-40B4-BE49-F238E27FC236}">
                <a16:creationId xmlns:a16="http://schemas.microsoft.com/office/drawing/2014/main" id="{362C3EB1-38A3-4355-B572-F3029D76760E}"/>
              </a:ext>
            </a:extLst>
          </p:cNvPr>
          <p:cNvSpPr/>
          <p:nvPr/>
        </p:nvSpPr>
        <p:spPr>
          <a:xfrm>
            <a:off x="11188931" y="598516"/>
            <a:ext cx="12203086"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rtl="1"/>
            <a:r>
              <a:rPr lang="en-US" sz="4800" b="1" dirty="0">
                <a:solidFill>
                  <a:schemeClr val="accent5">
                    <a:lumMod val="50000"/>
                  </a:schemeClr>
                </a:solidFill>
              </a:rPr>
              <a:t>Financial Performance FY 2023</a:t>
            </a:r>
          </a:p>
        </p:txBody>
      </p:sp>
      <p:pic>
        <p:nvPicPr>
          <p:cNvPr id="4" name="Picture 3">
            <a:extLst>
              <a:ext uri="{FF2B5EF4-FFF2-40B4-BE49-F238E27FC236}">
                <a16:creationId xmlns:a16="http://schemas.microsoft.com/office/drawing/2014/main" id="{7503A74F-93FF-4A87-B587-921D7183213B}"/>
              </a:ext>
            </a:extLst>
          </p:cNvPr>
          <p:cNvPicPr>
            <a:picLocks noChangeAspect="1"/>
          </p:cNvPicPr>
          <p:nvPr/>
        </p:nvPicPr>
        <p:blipFill>
          <a:blip r:embed="rId3"/>
          <a:stretch>
            <a:fillRect/>
          </a:stretch>
        </p:blipFill>
        <p:spPr>
          <a:xfrm>
            <a:off x="1628974" y="2537190"/>
            <a:ext cx="11695140" cy="9789414"/>
          </a:xfrm>
          <a:prstGeom prst="rect">
            <a:avLst/>
          </a:prstGeom>
        </p:spPr>
      </p:pic>
    </p:spTree>
    <p:extLst>
      <p:ext uri="{BB962C8B-B14F-4D97-AF65-F5344CB8AC3E}">
        <p14:creationId xmlns:p14="http://schemas.microsoft.com/office/powerpoint/2010/main" val="28978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12" name="Rectangle: Rounded Corners 11">
            <a:extLst>
              <a:ext uri="{FF2B5EF4-FFF2-40B4-BE49-F238E27FC236}">
                <a16:creationId xmlns:a16="http://schemas.microsoft.com/office/drawing/2014/main" id="{8FEF924E-CAEF-421C-BEF9-D2A6CF368855}"/>
              </a:ext>
            </a:extLst>
          </p:cNvPr>
          <p:cNvSpPr/>
          <p:nvPr/>
        </p:nvSpPr>
        <p:spPr>
          <a:xfrm>
            <a:off x="15544800" y="2172417"/>
            <a:ext cx="8839196" cy="10418722"/>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3523"/>
                </a:solidFill>
                <a:effectLst>
                  <a:outerShdw blurRad="38100" dist="38100" dir="2700000" algn="tl">
                    <a:srgbClr val="000000">
                      <a:alpha val="43137"/>
                    </a:srgbClr>
                  </a:outerShdw>
                </a:effectLst>
              </a:rPr>
              <a:t>        </a:t>
            </a:r>
            <a:r>
              <a:rPr lang="en-US" sz="3200" b="1" u="sng" dirty="0">
                <a:solidFill>
                  <a:srgbClr val="003523"/>
                </a:solidFill>
                <a:effectLst>
                  <a:outerShdw blurRad="38100" dist="38100" dir="2700000" algn="tl">
                    <a:srgbClr val="000000">
                      <a:alpha val="43137"/>
                    </a:srgbClr>
                  </a:outerShdw>
                </a:effectLst>
              </a:rPr>
              <a:t>2022   vs   2023     Commentary</a:t>
            </a:r>
          </a:p>
          <a:p>
            <a:pPr marL="914400" indent="-914400">
              <a:buFont typeface="Wingdings" panose="05000000000000000000" pitchFamily="2" charset="2"/>
              <a:buChar char="v"/>
            </a:pPr>
            <a:endParaRPr lang="en-US" sz="3000" dirty="0">
              <a:solidFill>
                <a:srgbClr val="003523"/>
              </a:solidFill>
            </a:endParaRPr>
          </a:p>
          <a:p>
            <a:endParaRPr lang="en-US" sz="2400" dirty="0">
              <a:solidFill>
                <a:srgbClr val="003523"/>
              </a:solidFill>
            </a:endParaRPr>
          </a:p>
          <a:p>
            <a:pPr marL="914400" indent="-914400">
              <a:buFont typeface="Wingdings" panose="05000000000000000000" pitchFamily="2" charset="2"/>
              <a:buChar char="v"/>
            </a:pPr>
            <a:r>
              <a:rPr lang="en-US" sz="2400" i="1" u="sng" dirty="0">
                <a:solidFill>
                  <a:srgbClr val="003523"/>
                </a:solidFill>
              </a:rPr>
              <a:t>Inventories (Var: (69) M)</a:t>
            </a:r>
            <a:endParaRPr lang="en-US" sz="2400" dirty="0">
              <a:solidFill>
                <a:srgbClr val="003523"/>
              </a:solidFill>
            </a:endParaRPr>
          </a:p>
          <a:p>
            <a:r>
              <a:rPr lang="en-US" sz="2400" dirty="0">
                <a:solidFill>
                  <a:srgbClr val="003523"/>
                </a:solidFill>
              </a:rPr>
              <a:t>          Reduction of high inventory for world cup, now reduced </a:t>
            </a:r>
          </a:p>
          <a:p>
            <a:r>
              <a:rPr lang="en-US" sz="2400" dirty="0">
                <a:solidFill>
                  <a:srgbClr val="003523"/>
                </a:solidFill>
              </a:rPr>
              <a:t>          to normal business trending requirements.</a:t>
            </a:r>
          </a:p>
          <a:p>
            <a:endParaRPr lang="en-US" sz="2400" dirty="0">
              <a:solidFill>
                <a:srgbClr val="003523"/>
              </a:solidFill>
            </a:endParaRPr>
          </a:p>
          <a:p>
            <a:pPr marL="914400" indent="-914400">
              <a:buFont typeface="Wingdings" panose="05000000000000000000" pitchFamily="2" charset="2"/>
              <a:buChar char="v"/>
            </a:pPr>
            <a:r>
              <a:rPr lang="en-US" sz="2400" i="1" u="sng" dirty="0">
                <a:solidFill>
                  <a:srgbClr val="003523"/>
                </a:solidFill>
              </a:rPr>
              <a:t>Cash and Bank (Var: 74 M)</a:t>
            </a:r>
            <a:endParaRPr lang="en-US" sz="2400" dirty="0">
              <a:solidFill>
                <a:srgbClr val="003523"/>
              </a:solidFill>
            </a:endParaRPr>
          </a:p>
          <a:p>
            <a:r>
              <a:rPr lang="en-US" sz="2400" dirty="0">
                <a:solidFill>
                  <a:srgbClr val="003523"/>
                </a:solidFill>
              </a:rPr>
              <a:t>          Ministry funding received in 2023 for QR 115.2 mil</a:t>
            </a:r>
          </a:p>
          <a:p>
            <a:pPr marL="1828800" lvl="1" indent="-914400">
              <a:buFont typeface="Wingdings" panose="05000000000000000000" pitchFamily="2" charset="2"/>
              <a:buChar char="v"/>
            </a:pPr>
            <a:endParaRPr lang="en-US" sz="2000" dirty="0">
              <a:solidFill>
                <a:srgbClr val="003523"/>
              </a:solidFill>
            </a:endParaRPr>
          </a:p>
        </p:txBody>
      </p:sp>
      <p:pic>
        <p:nvPicPr>
          <p:cNvPr id="3" name="Picture 2">
            <a:extLst>
              <a:ext uri="{FF2B5EF4-FFF2-40B4-BE49-F238E27FC236}">
                <a16:creationId xmlns:a16="http://schemas.microsoft.com/office/drawing/2014/main" id="{66E6F7C7-CA73-4864-84D1-529CF66BD8F3}"/>
              </a:ext>
            </a:extLst>
          </p:cNvPr>
          <p:cNvPicPr>
            <a:picLocks noChangeAspect="1"/>
          </p:cNvPicPr>
          <p:nvPr/>
        </p:nvPicPr>
        <p:blipFill>
          <a:blip r:embed="rId3"/>
          <a:stretch>
            <a:fillRect/>
          </a:stretch>
        </p:blipFill>
        <p:spPr>
          <a:xfrm>
            <a:off x="159028" y="3533041"/>
            <a:ext cx="15249992" cy="7440082"/>
          </a:xfrm>
          <a:prstGeom prst="rect">
            <a:avLst/>
          </a:prstGeom>
        </p:spPr>
      </p:pic>
      <p:sp>
        <p:nvSpPr>
          <p:cNvPr id="8" name="Rounded Rectangle 10">
            <a:extLst>
              <a:ext uri="{FF2B5EF4-FFF2-40B4-BE49-F238E27FC236}">
                <a16:creationId xmlns:a16="http://schemas.microsoft.com/office/drawing/2014/main" id="{CE98BFB5-D902-4047-94D6-4309D1F191C0}"/>
              </a:ext>
            </a:extLst>
          </p:cNvPr>
          <p:cNvSpPr/>
          <p:nvPr/>
        </p:nvSpPr>
        <p:spPr>
          <a:xfrm>
            <a:off x="678049" y="496340"/>
            <a:ext cx="22917057" cy="138017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Statement of Financial Position                                                                   31 DECEMBER 2023</a:t>
            </a:r>
            <a:endParaRPr kumimoji="0" lang="ar-QA"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6300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pic>
        <p:nvPicPr>
          <p:cNvPr id="2" name="Picture 1">
            <a:extLst>
              <a:ext uri="{FF2B5EF4-FFF2-40B4-BE49-F238E27FC236}">
                <a16:creationId xmlns:a16="http://schemas.microsoft.com/office/drawing/2014/main" id="{50A0DA76-003C-4990-82D9-CB04EF91C316}"/>
              </a:ext>
            </a:extLst>
          </p:cNvPr>
          <p:cNvPicPr>
            <a:picLocks noChangeAspect="1"/>
          </p:cNvPicPr>
          <p:nvPr/>
        </p:nvPicPr>
        <p:blipFill>
          <a:blip r:embed="rId3"/>
          <a:stretch>
            <a:fillRect/>
          </a:stretch>
        </p:blipFill>
        <p:spPr>
          <a:xfrm>
            <a:off x="159029" y="3722785"/>
            <a:ext cx="15830550" cy="7259350"/>
          </a:xfrm>
          <a:prstGeom prst="rect">
            <a:avLst/>
          </a:prstGeom>
        </p:spPr>
      </p:pic>
      <p:sp>
        <p:nvSpPr>
          <p:cNvPr id="16" name="Rectangle: Rounded Corners 15">
            <a:extLst>
              <a:ext uri="{FF2B5EF4-FFF2-40B4-BE49-F238E27FC236}">
                <a16:creationId xmlns:a16="http://schemas.microsoft.com/office/drawing/2014/main" id="{EDDA8AE3-1ACE-43F2-8D5D-C28A28AD9E59}"/>
              </a:ext>
            </a:extLst>
          </p:cNvPr>
          <p:cNvSpPr/>
          <p:nvPr/>
        </p:nvSpPr>
        <p:spPr>
          <a:xfrm>
            <a:off x="16186380" y="2215423"/>
            <a:ext cx="8197616" cy="1027407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QA" sz="3200" b="1" u="sng" dirty="0">
                <a:solidFill>
                  <a:srgbClr val="003523"/>
                </a:solidFill>
                <a:effectLst>
                  <a:outerShdw blurRad="38100" dist="38100" dir="2700000" algn="tl">
                    <a:srgbClr val="000000">
                      <a:alpha val="43137"/>
                    </a:srgbClr>
                  </a:outerShdw>
                </a:effectLst>
              </a:rPr>
              <a:t>السنة المالية 2023 مقارنة بالعام 2022 </a:t>
            </a:r>
          </a:p>
          <a:p>
            <a:pPr algn="r" rtl="1"/>
            <a:endParaRPr lang="ar-QA" sz="2800" i="1" u="sng" dirty="0">
              <a:solidFill>
                <a:srgbClr val="003523"/>
              </a:solidFill>
            </a:endParaRPr>
          </a:p>
          <a:p>
            <a:pPr marL="914400" indent="-914400" algn="r" rtl="1">
              <a:buFont typeface="Wingdings" panose="05000000000000000000" pitchFamily="2" charset="2"/>
              <a:buChar char="v"/>
            </a:pPr>
            <a:endParaRPr lang="ar-QA" sz="2800" i="1" u="sng" dirty="0">
              <a:solidFill>
                <a:srgbClr val="003523"/>
              </a:solidFill>
            </a:endParaRPr>
          </a:p>
          <a:p>
            <a:pPr marL="571500" indent="-571500" algn="r" rtl="1">
              <a:buFont typeface="Wingdings" panose="05000000000000000000" pitchFamily="2" charset="2"/>
              <a:buChar char="v"/>
            </a:pPr>
            <a:r>
              <a:rPr lang="ar-QA" sz="2800" i="1" u="sng" dirty="0">
                <a:solidFill>
                  <a:srgbClr val="003523"/>
                </a:solidFill>
              </a:rPr>
              <a:t>المخزون ( التغير: إنخفاض بقيمة 69 مليون) </a:t>
            </a:r>
            <a:endParaRPr lang="ar-QA" sz="2800" dirty="0">
              <a:solidFill>
                <a:srgbClr val="003523"/>
              </a:solidFill>
            </a:endParaRPr>
          </a:p>
          <a:p>
            <a:pPr algn="r" rtl="1"/>
            <a:r>
              <a:rPr lang="ar-QA" sz="2800" dirty="0">
                <a:solidFill>
                  <a:srgbClr val="003523"/>
                </a:solidFill>
              </a:rPr>
              <a:t>     تم تخفيض المخزون المرتفع لكأس العالم، وتم الآن  </a:t>
            </a:r>
          </a:p>
          <a:p>
            <a:pPr algn="r" rtl="1"/>
            <a:r>
              <a:rPr lang="ar-QA" sz="2800" dirty="0">
                <a:solidFill>
                  <a:srgbClr val="003523"/>
                </a:solidFill>
              </a:rPr>
              <a:t>     تخفيضه إلى مستوي متطلبات الأعمال العادية.</a:t>
            </a:r>
          </a:p>
          <a:p>
            <a:pPr algn="r" rtl="1"/>
            <a:r>
              <a:rPr lang="ar-QA" sz="2800" dirty="0">
                <a:solidFill>
                  <a:srgbClr val="003523"/>
                </a:solidFill>
              </a:rPr>
              <a:t>     تم تخفيض المخزون الاستراتيجي من 1285 طن متري </a:t>
            </a:r>
          </a:p>
          <a:p>
            <a:pPr algn="r" rtl="1"/>
            <a:r>
              <a:rPr lang="ar-QA" sz="2800" dirty="0">
                <a:solidFill>
                  <a:srgbClr val="003523"/>
                </a:solidFill>
              </a:rPr>
              <a:t>     إلى 650 طن متري</a:t>
            </a:r>
          </a:p>
          <a:p>
            <a:pPr algn="r" rtl="1"/>
            <a:endParaRPr lang="ar-QA" sz="2800" i="1" u="sng" dirty="0">
              <a:solidFill>
                <a:srgbClr val="003523"/>
              </a:solidFill>
            </a:endParaRPr>
          </a:p>
          <a:p>
            <a:pPr marL="571500" indent="-571500" algn="r" rtl="1">
              <a:buFont typeface="Wingdings" panose="05000000000000000000" pitchFamily="2" charset="2"/>
              <a:buChar char="v"/>
            </a:pPr>
            <a:r>
              <a:rPr lang="ar-QA" sz="2800" i="1" u="sng" dirty="0">
                <a:solidFill>
                  <a:srgbClr val="003523"/>
                </a:solidFill>
              </a:rPr>
              <a:t>النقد والبنوك ( التغير: زيادة بقيمة 74 مليون)</a:t>
            </a:r>
            <a:r>
              <a:rPr lang="ar-QA" sz="2800" dirty="0">
                <a:solidFill>
                  <a:srgbClr val="003523"/>
                </a:solidFill>
              </a:rPr>
              <a:t> </a:t>
            </a:r>
          </a:p>
          <a:p>
            <a:pPr algn="r" rtl="1"/>
            <a:r>
              <a:rPr lang="ar-QA" sz="2800" dirty="0">
                <a:solidFill>
                  <a:srgbClr val="003523"/>
                </a:solidFill>
              </a:rPr>
              <a:t>      تم استلام تعويض وزارة المالية في عام 2023 بمبلغ</a:t>
            </a:r>
          </a:p>
          <a:p>
            <a:pPr algn="r" rtl="1"/>
            <a:r>
              <a:rPr lang="ar-QA" sz="2800" dirty="0">
                <a:solidFill>
                  <a:srgbClr val="003523"/>
                </a:solidFill>
              </a:rPr>
              <a:t>     115.2 مليون ريال.</a:t>
            </a:r>
          </a:p>
        </p:txBody>
      </p:sp>
      <p:sp>
        <p:nvSpPr>
          <p:cNvPr id="7" name="Rounded Rectangle 10">
            <a:extLst>
              <a:ext uri="{FF2B5EF4-FFF2-40B4-BE49-F238E27FC236}">
                <a16:creationId xmlns:a16="http://schemas.microsoft.com/office/drawing/2014/main" id="{E178266A-0A82-4F91-AFC4-403AA180A234}"/>
              </a:ext>
            </a:extLst>
          </p:cNvPr>
          <p:cNvSpPr/>
          <p:nvPr/>
        </p:nvSpPr>
        <p:spPr>
          <a:xfrm>
            <a:off x="678049" y="496340"/>
            <a:ext cx="22917057" cy="138017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Statement of Financial Position                                                                   31 DECEMBER 2023</a:t>
            </a:r>
            <a:endParaRPr kumimoji="0" lang="ar-QA"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977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F607789E-FE03-43F6-AAB3-CE671A4B2500}"/>
              </a:ext>
            </a:extLst>
          </p:cNvPr>
          <p:cNvSpPr/>
          <p:nvPr/>
        </p:nvSpPr>
        <p:spPr>
          <a:xfrm>
            <a:off x="15637563" y="2810890"/>
            <a:ext cx="8560494" cy="9687908"/>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3523"/>
                </a:solidFill>
                <a:effectLst>
                  <a:outerShdw blurRad="38100" dist="38100" dir="2700000" algn="tl">
                    <a:srgbClr val="000000">
                      <a:alpha val="43137"/>
                    </a:srgbClr>
                  </a:outerShdw>
                </a:effectLst>
              </a:rPr>
              <a:t>          </a:t>
            </a:r>
            <a:r>
              <a:rPr lang="en-US" sz="3200" b="1" u="sng" dirty="0">
                <a:solidFill>
                  <a:srgbClr val="003523"/>
                </a:solidFill>
                <a:effectLst>
                  <a:outerShdw blurRad="38100" dist="38100" dir="2700000" algn="tl">
                    <a:srgbClr val="000000">
                      <a:alpha val="43137"/>
                    </a:srgbClr>
                  </a:outerShdw>
                </a:effectLst>
              </a:rPr>
              <a:t>2022   vs   2023     Commentary</a:t>
            </a:r>
          </a:p>
          <a:p>
            <a:pPr marL="914400" indent="-914400">
              <a:buFont typeface="Wingdings" panose="05000000000000000000" pitchFamily="2" charset="2"/>
              <a:buChar char="v"/>
            </a:pPr>
            <a:endParaRPr lang="en-US" sz="3000" dirty="0">
              <a:solidFill>
                <a:srgbClr val="003523"/>
              </a:solidFill>
            </a:endParaRPr>
          </a:p>
          <a:p>
            <a:pPr marL="914400" indent="-914400">
              <a:buFont typeface="Wingdings" panose="05000000000000000000" pitchFamily="2" charset="2"/>
              <a:buChar char="v"/>
            </a:pPr>
            <a:r>
              <a:rPr lang="en-US" sz="2800" i="1" u="sng" dirty="0">
                <a:solidFill>
                  <a:srgbClr val="003523"/>
                </a:solidFill>
              </a:rPr>
              <a:t>Islamic borrowing (Var: 69 Mil)</a:t>
            </a:r>
          </a:p>
          <a:p>
            <a:r>
              <a:rPr lang="en-US" sz="2800" dirty="0">
                <a:solidFill>
                  <a:srgbClr val="003523"/>
                </a:solidFill>
              </a:rPr>
              <a:t>            Increase to support business Cash </a:t>
            </a:r>
          </a:p>
          <a:p>
            <a:r>
              <a:rPr lang="en-US" sz="2800" dirty="0">
                <a:solidFill>
                  <a:srgbClr val="003523"/>
                </a:solidFill>
              </a:rPr>
              <a:t>            requirements during 2023 prior to </a:t>
            </a:r>
          </a:p>
          <a:p>
            <a:r>
              <a:rPr lang="en-US" sz="2800" dirty="0">
                <a:solidFill>
                  <a:srgbClr val="003523"/>
                </a:solidFill>
              </a:rPr>
              <a:t>            receipt of funding from Ministry.</a:t>
            </a:r>
          </a:p>
          <a:p>
            <a:pPr marL="914400" indent="-914400">
              <a:buFont typeface="Wingdings" panose="05000000000000000000" pitchFamily="2" charset="2"/>
              <a:buChar char="v"/>
            </a:pPr>
            <a:endParaRPr lang="en-US" sz="3000" dirty="0">
              <a:solidFill>
                <a:srgbClr val="003523"/>
              </a:solidFill>
            </a:endParaRPr>
          </a:p>
          <a:p>
            <a:pPr marL="914400" indent="-914400">
              <a:buFont typeface="Wingdings" panose="05000000000000000000" pitchFamily="2" charset="2"/>
              <a:buChar char="v"/>
            </a:pPr>
            <a:r>
              <a:rPr lang="en-US" sz="2800" i="1" u="sng" dirty="0">
                <a:solidFill>
                  <a:srgbClr val="003523"/>
                </a:solidFill>
              </a:rPr>
              <a:t>Fair Value reserve (Var: (11) Mil)</a:t>
            </a:r>
          </a:p>
          <a:p>
            <a:r>
              <a:rPr lang="en-US" sz="2800" dirty="0">
                <a:solidFill>
                  <a:srgbClr val="003523"/>
                </a:solidFill>
              </a:rPr>
              <a:t>            Loss on market value of Share</a:t>
            </a:r>
          </a:p>
          <a:p>
            <a:r>
              <a:rPr lang="en-US" sz="2800" dirty="0">
                <a:solidFill>
                  <a:srgbClr val="003523"/>
                </a:solidFill>
              </a:rPr>
              <a:t>            investment in Baladna Co.</a:t>
            </a:r>
          </a:p>
          <a:p>
            <a:endParaRPr lang="en-US" sz="2800" dirty="0">
              <a:solidFill>
                <a:srgbClr val="003523"/>
              </a:solidFill>
            </a:endParaRPr>
          </a:p>
        </p:txBody>
      </p:sp>
      <p:pic>
        <p:nvPicPr>
          <p:cNvPr id="4" name="Picture 3">
            <a:extLst>
              <a:ext uri="{FF2B5EF4-FFF2-40B4-BE49-F238E27FC236}">
                <a16:creationId xmlns:a16="http://schemas.microsoft.com/office/drawing/2014/main" id="{6E4B5D7E-10BE-41FF-9059-39B1C537D8E1}"/>
              </a:ext>
            </a:extLst>
          </p:cNvPr>
          <p:cNvPicPr>
            <a:picLocks noChangeAspect="1"/>
          </p:cNvPicPr>
          <p:nvPr/>
        </p:nvPicPr>
        <p:blipFill>
          <a:blip r:embed="rId3"/>
          <a:stretch>
            <a:fillRect/>
          </a:stretch>
        </p:blipFill>
        <p:spPr>
          <a:xfrm>
            <a:off x="185945" y="2590801"/>
            <a:ext cx="15158978" cy="9687906"/>
          </a:xfrm>
          <a:prstGeom prst="rect">
            <a:avLst/>
          </a:prstGeom>
        </p:spPr>
      </p:pic>
      <p:sp>
        <p:nvSpPr>
          <p:cNvPr id="7" name="Rounded Rectangle 10">
            <a:extLst>
              <a:ext uri="{FF2B5EF4-FFF2-40B4-BE49-F238E27FC236}">
                <a16:creationId xmlns:a16="http://schemas.microsoft.com/office/drawing/2014/main" id="{3AC292D2-F5CE-40A5-9DC5-C1BB4AFF0A4D}"/>
              </a:ext>
            </a:extLst>
          </p:cNvPr>
          <p:cNvSpPr/>
          <p:nvPr/>
        </p:nvSpPr>
        <p:spPr>
          <a:xfrm>
            <a:off x="678049" y="496340"/>
            <a:ext cx="22917057" cy="138017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Statement of Financial Position                                                                   31 DECEMBER 2023</a:t>
            </a:r>
            <a:endParaRPr kumimoji="0" lang="ar-QA"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8237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pic>
        <p:nvPicPr>
          <p:cNvPr id="4" name="Picture 3">
            <a:extLst>
              <a:ext uri="{FF2B5EF4-FFF2-40B4-BE49-F238E27FC236}">
                <a16:creationId xmlns:a16="http://schemas.microsoft.com/office/drawing/2014/main" id="{0CDB3CD4-293C-46CD-8048-E45AD6C2EB9F}"/>
              </a:ext>
            </a:extLst>
          </p:cNvPr>
          <p:cNvPicPr>
            <a:picLocks noChangeAspect="1"/>
          </p:cNvPicPr>
          <p:nvPr/>
        </p:nvPicPr>
        <p:blipFill>
          <a:blip r:embed="rId3"/>
          <a:stretch>
            <a:fillRect/>
          </a:stretch>
        </p:blipFill>
        <p:spPr>
          <a:xfrm>
            <a:off x="371475" y="3499172"/>
            <a:ext cx="14888254" cy="8026400"/>
          </a:xfrm>
          <a:prstGeom prst="rect">
            <a:avLst/>
          </a:prstGeom>
        </p:spPr>
      </p:pic>
      <p:sp>
        <p:nvSpPr>
          <p:cNvPr id="12" name="Rectangle: Rounded Corners 11">
            <a:extLst>
              <a:ext uri="{FF2B5EF4-FFF2-40B4-BE49-F238E27FC236}">
                <a16:creationId xmlns:a16="http://schemas.microsoft.com/office/drawing/2014/main" id="{D246E0D6-9E73-4FDE-9579-982D0C6793BF}"/>
              </a:ext>
            </a:extLst>
          </p:cNvPr>
          <p:cNvSpPr/>
          <p:nvPr/>
        </p:nvSpPr>
        <p:spPr>
          <a:xfrm>
            <a:off x="15637563" y="2997221"/>
            <a:ext cx="8560494" cy="8623954"/>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QA" sz="4000" b="1" u="sng" dirty="0">
                <a:solidFill>
                  <a:srgbClr val="003523"/>
                </a:solidFill>
                <a:effectLst>
                  <a:outerShdw blurRad="38100" dist="38100" dir="2700000" algn="tl">
                    <a:srgbClr val="000000">
                      <a:alpha val="43137"/>
                    </a:srgbClr>
                  </a:outerShdw>
                </a:effectLst>
              </a:rPr>
              <a:t>السنة المالية 2023 مقارنة بالعام 2022</a:t>
            </a:r>
          </a:p>
          <a:p>
            <a:pPr algn="r" rtl="1"/>
            <a:endParaRPr lang="en-US" sz="11200" dirty="0">
              <a:solidFill>
                <a:srgbClr val="003523"/>
              </a:solidFill>
            </a:endParaRPr>
          </a:p>
          <a:p>
            <a:pPr marL="571500" indent="-571500" algn="r" rtl="1">
              <a:buFont typeface="Wingdings" panose="05000000000000000000" pitchFamily="2" charset="2"/>
              <a:buChar char="v"/>
            </a:pPr>
            <a:r>
              <a:rPr lang="ar-QA" sz="3200" i="1" u="sng" dirty="0">
                <a:solidFill>
                  <a:srgbClr val="003523"/>
                </a:solidFill>
              </a:rPr>
              <a:t>التمويل الإسلامي  ( التغيير: زيادة بقيمة 69 مليون)</a:t>
            </a:r>
            <a:r>
              <a:rPr lang="en-US" sz="3200" dirty="0">
                <a:solidFill>
                  <a:srgbClr val="003523"/>
                </a:solidFill>
              </a:rPr>
              <a:t> </a:t>
            </a:r>
            <a:endParaRPr lang="ar-QA" sz="3200" dirty="0">
              <a:solidFill>
                <a:srgbClr val="003523"/>
              </a:solidFill>
            </a:endParaRPr>
          </a:p>
          <a:p>
            <a:pPr algn="r" rtl="1"/>
            <a:endParaRPr lang="ar-QA" sz="3200" dirty="0">
              <a:solidFill>
                <a:srgbClr val="003523"/>
              </a:solidFill>
            </a:endParaRPr>
          </a:p>
          <a:p>
            <a:pPr algn="r" rtl="1"/>
            <a:r>
              <a:rPr lang="ar-QA" sz="3200" dirty="0">
                <a:solidFill>
                  <a:srgbClr val="003523"/>
                </a:solidFill>
              </a:rPr>
              <a:t>     الزيادة لدعم متطلبات الأعمال النقدية في عام 2023 </a:t>
            </a:r>
          </a:p>
          <a:p>
            <a:pPr algn="r" rtl="1"/>
            <a:r>
              <a:rPr lang="ar-QA" sz="3200" dirty="0">
                <a:solidFill>
                  <a:srgbClr val="003523"/>
                </a:solidFill>
              </a:rPr>
              <a:t>     وذلك قبل الحصول على التعويض من وزارة المالية</a:t>
            </a:r>
          </a:p>
          <a:p>
            <a:pPr algn="r" rtl="1"/>
            <a:endParaRPr lang="ar-QA" sz="3200" dirty="0">
              <a:solidFill>
                <a:srgbClr val="003523"/>
              </a:solidFill>
            </a:endParaRPr>
          </a:p>
          <a:p>
            <a:pPr marL="571500" indent="-571500" algn="r" rtl="1">
              <a:buFont typeface="Wingdings" panose="05000000000000000000" pitchFamily="2" charset="2"/>
              <a:buChar char="v"/>
            </a:pPr>
            <a:r>
              <a:rPr lang="ar-QA" sz="3200" i="1" u="sng" dirty="0">
                <a:solidFill>
                  <a:srgbClr val="003523"/>
                </a:solidFill>
              </a:rPr>
              <a:t>احتياطي القيمة العادلة( التغيير: إنخفاض 11 مليون)</a:t>
            </a:r>
            <a:r>
              <a:rPr lang="en-US" sz="3200" dirty="0">
                <a:solidFill>
                  <a:srgbClr val="003523"/>
                </a:solidFill>
              </a:rPr>
              <a:t> </a:t>
            </a:r>
            <a:endParaRPr lang="ar-QA" sz="3200" dirty="0">
              <a:solidFill>
                <a:srgbClr val="003523"/>
              </a:solidFill>
            </a:endParaRPr>
          </a:p>
          <a:p>
            <a:pPr algn="r" rtl="1"/>
            <a:endParaRPr lang="ar-QA" sz="3200" dirty="0">
              <a:solidFill>
                <a:srgbClr val="003523"/>
              </a:solidFill>
            </a:endParaRPr>
          </a:p>
          <a:p>
            <a:pPr algn="r" rtl="1"/>
            <a:r>
              <a:rPr lang="ar-QA" sz="3200" dirty="0">
                <a:solidFill>
                  <a:srgbClr val="003523"/>
                </a:solidFill>
              </a:rPr>
              <a:t>      إنخفاض في القيمة السوقية للأسهم المستثمرة في </a:t>
            </a:r>
          </a:p>
          <a:p>
            <a:pPr algn="r" rtl="1"/>
            <a:r>
              <a:rPr lang="ar-QA" sz="3200" dirty="0">
                <a:solidFill>
                  <a:srgbClr val="003523"/>
                </a:solidFill>
              </a:rPr>
              <a:t>      شركة بلدنا</a:t>
            </a:r>
            <a:endParaRPr lang="en-US" sz="3200" dirty="0">
              <a:solidFill>
                <a:srgbClr val="003523"/>
              </a:solidFill>
            </a:endParaRPr>
          </a:p>
        </p:txBody>
      </p:sp>
      <p:sp>
        <p:nvSpPr>
          <p:cNvPr id="7" name="Rounded Rectangle 10">
            <a:extLst>
              <a:ext uri="{FF2B5EF4-FFF2-40B4-BE49-F238E27FC236}">
                <a16:creationId xmlns:a16="http://schemas.microsoft.com/office/drawing/2014/main" id="{2405E330-29C1-49AD-9E4A-F3B2C3841A29}"/>
              </a:ext>
            </a:extLst>
          </p:cNvPr>
          <p:cNvSpPr/>
          <p:nvPr/>
        </p:nvSpPr>
        <p:spPr>
          <a:xfrm>
            <a:off x="678049" y="496340"/>
            <a:ext cx="22917057" cy="138017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Statement of Financial Position                                                                   31 DECEMBER 2023</a:t>
            </a:r>
            <a:endParaRPr kumimoji="0" lang="ar-QA"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609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White">
  <a:themeElements>
    <a:clrScheme name="Multicolor 3">
      <a:dk1>
        <a:srgbClr val="394256"/>
      </a:dk1>
      <a:lt1>
        <a:srgbClr val="38AD96"/>
      </a:lt1>
      <a:dk2>
        <a:srgbClr val="F2F2F2"/>
      </a:dk2>
      <a:lt2>
        <a:srgbClr val="FFFFFF"/>
      </a:lt2>
      <a:accent1>
        <a:srgbClr val="1AAD96"/>
      </a:accent1>
      <a:accent2>
        <a:srgbClr val="A9C370"/>
      </a:accent2>
      <a:accent3>
        <a:srgbClr val="F5AE3B"/>
      </a:accent3>
      <a:accent4>
        <a:srgbClr val="CC4E3D"/>
      </a:accent4>
      <a:accent5>
        <a:srgbClr val="56687C"/>
      </a:accent5>
      <a:accent6>
        <a:srgbClr val="94A4B5"/>
      </a:accent6>
      <a:hlink>
        <a:srgbClr val="38AD96"/>
      </a:hlink>
      <a:folHlink>
        <a:srgbClr val="38AD96"/>
      </a:folHlink>
    </a:clrScheme>
    <a:fontScheme name="White">
      <a:majorFont>
        <a:latin typeface="Source Sans Pro"/>
        <a:ea typeface="Source Sans Pro"/>
        <a:cs typeface="Source Sans Pro"/>
      </a:majorFont>
      <a:minorFont>
        <a:latin typeface="Source Sans Pro"/>
        <a:ea typeface="Source Sans Pro"/>
        <a:cs typeface="Source Sans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94256"/>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30000"/>
          </a:lnSpc>
          <a:spcBef>
            <a:spcPts val="0"/>
          </a:spcBef>
          <a:spcAft>
            <a:spcPts val="0"/>
          </a:spcAft>
          <a:buClrTx/>
          <a:buSzTx/>
          <a:buFontTx/>
          <a:buNone/>
          <a:tabLst/>
          <a:defRPr kumimoji="0" sz="2100" b="0" i="0" u="none" strike="noStrike" cap="none" spc="-21"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77800" cap="flat">
          <a:solidFill>
            <a:srgbClr val="39425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ts val="10000"/>
          </a:lnSpc>
          <a:spcBef>
            <a:spcPts val="0"/>
          </a:spcBef>
          <a:spcAft>
            <a:spcPts val="0"/>
          </a:spcAft>
          <a:buClrTx/>
          <a:buSzTx/>
          <a:buFontTx/>
          <a:buNone/>
          <a:tabLst/>
          <a:defRPr kumimoji="0" sz="11000" b="1" i="0" u="none" strike="noStrike" cap="none" spc="-110"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9255</TotalTime>
  <Words>711</Words>
  <Application>Microsoft Office PowerPoint</Application>
  <PresentationFormat>Custom</PresentationFormat>
  <Paragraphs>85</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Narrow</vt:lpstr>
      <vt:lpstr>Calibri</vt:lpstr>
      <vt:lpstr>Helvetica Neue UltraLight</vt:lpstr>
      <vt:lpstr>Lucida Grande</vt:lpstr>
      <vt:lpstr>Source Sans Pro</vt:lpstr>
      <vt:lpstr>Tahoma</vt:lpstr>
      <vt:lpstr>Verdana</vt:lpstr>
      <vt:lpstr>Wingdings</vt:lpstr>
      <vt:lpstr>1_White</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Majed Burjaq</dc:creator>
  <cp:lastModifiedBy>Amar Kulkarni</cp:lastModifiedBy>
  <cp:revision>493</cp:revision>
  <cp:lastPrinted>2022-01-23T09:44:53Z</cp:lastPrinted>
  <dcterms:modified xsi:type="dcterms:W3CDTF">2024-03-25T13:54:18Z</dcterms:modified>
</cp:coreProperties>
</file>