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5"/>
  </p:notesMasterIdLst>
  <p:handoutMasterIdLst>
    <p:handoutMasterId r:id="rId16"/>
  </p:handoutMasterIdLst>
  <p:sldIdLst>
    <p:sldId id="344" r:id="rId2"/>
    <p:sldId id="355" r:id="rId3"/>
    <p:sldId id="711" r:id="rId4"/>
    <p:sldId id="708" r:id="rId5"/>
    <p:sldId id="773" r:id="rId6"/>
    <p:sldId id="776" r:id="rId7"/>
    <p:sldId id="777" r:id="rId8"/>
    <p:sldId id="778" r:id="rId9"/>
    <p:sldId id="779" r:id="rId10"/>
    <p:sldId id="781" r:id="rId11"/>
    <p:sldId id="780" r:id="rId12"/>
    <p:sldId id="359" r:id="rId13"/>
    <p:sldId id="360" r:id="rId14"/>
  </p:sldIdLst>
  <p:sldSz cx="24384000" cy="13716000"/>
  <p:notesSz cx="7104063"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1F9"/>
    <a:srgbClr val="54616A"/>
    <a:srgbClr val="8A9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 styleId="{8F44A2F1-9E1F-4B54-A3A2-5F16C0AD49E2}" styleName="">
    <a:tblBg/>
    <a:wholeTbl>
      <a:tcTxStyle b="off" i="off">
        <a:font>
          <a:latin typeface="Helvetica Neue UltraLight"/>
          <a:ea typeface="Helvetica Neue UltraLight"/>
          <a:cs typeface="Helvetica Neue UltraLight"/>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Helvetica Neue UltraLight"/>
          <a:ea typeface="Helvetica Neue UltraLight"/>
          <a:cs typeface="Helvetica Neue UltraLight"/>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1" autoAdjust="0"/>
    <p:restoredTop sz="94539"/>
  </p:normalViewPr>
  <p:slideViewPr>
    <p:cSldViewPr snapToGrid="0" snapToObjects="1">
      <p:cViewPr varScale="1">
        <p:scale>
          <a:sx n="55" d="100"/>
          <a:sy n="55" d="100"/>
        </p:scale>
        <p:origin x="864" y="42"/>
      </p:cViewPr>
      <p:guideLst>
        <p:guide orient="horz" pos="4320"/>
        <p:guide pos="7680"/>
      </p:guideLst>
    </p:cSldViewPr>
  </p:slideViewPr>
  <p:notesTextViewPr>
    <p:cViewPr>
      <p:scale>
        <a:sx n="100" d="100"/>
        <a:sy n="100" d="100"/>
      </p:scale>
      <p:origin x="0" y="0"/>
    </p:cViewPr>
  </p:notesTextViewPr>
  <p:notesViewPr>
    <p:cSldViewPr snapToGrid="0" snapToObjects="1">
      <p:cViewPr varScale="1">
        <p:scale>
          <a:sx n="81" d="100"/>
          <a:sy n="81" d="100"/>
        </p:scale>
        <p:origin x="304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BC626B-F41A-4A0B-AD96-5461A19A8105}"/>
              </a:ext>
            </a:extLst>
          </p:cNvPr>
          <p:cNvSpPr>
            <a:spLocks noGrp="1"/>
          </p:cNvSpPr>
          <p:nvPr>
            <p:ph type="hdr" sz="quarter"/>
          </p:nvPr>
        </p:nvSpPr>
        <p:spPr>
          <a:xfrm>
            <a:off x="0" y="2"/>
            <a:ext cx="3078427" cy="513509"/>
          </a:xfrm>
          <a:prstGeom prst="rect">
            <a:avLst/>
          </a:prstGeom>
        </p:spPr>
        <p:txBody>
          <a:bodyPr vert="horz" lIns="96624" tIns="48313" rIns="96624" bIns="48313" rtlCol="0"/>
          <a:lstStyle>
            <a:lvl1pPr algn="l">
              <a:defRPr sz="1300"/>
            </a:lvl1pPr>
          </a:lstStyle>
          <a:p>
            <a:endParaRPr lang="en-GB"/>
          </a:p>
        </p:txBody>
      </p:sp>
      <p:sp>
        <p:nvSpPr>
          <p:cNvPr id="3" name="Date Placeholder 2">
            <a:extLst>
              <a:ext uri="{FF2B5EF4-FFF2-40B4-BE49-F238E27FC236}">
                <a16:creationId xmlns:a16="http://schemas.microsoft.com/office/drawing/2014/main" id="{321449C0-113B-4966-88BA-21D5A05BB96E}"/>
              </a:ext>
            </a:extLst>
          </p:cNvPr>
          <p:cNvSpPr>
            <a:spLocks noGrp="1"/>
          </p:cNvSpPr>
          <p:nvPr>
            <p:ph type="dt" sz="quarter" idx="1"/>
          </p:nvPr>
        </p:nvSpPr>
        <p:spPr>
          <a:xfrm>
            <a:off x="4023994" y="2"/>
            <a:ext cx="3078427" cy="513509"/>
          </a:xfrm>
          <a:prstGeom prst="rect">
            <a:avLst/>
          </a:prstGeom>
        </p:spPr>
        <p:txBody>
          <a:bodyPr vert="horz" lIns="96624" tIns="48313" rIns="96624" bIns="48313" rtlCol="0"/>
          <a:lstStyle>
            <a:lvl1pPr algn="r">
              <a:defRPr sz="1300"/>
            </a:lvl1pPr>
          </a:lstStyle>
          <a:p>
            <a:fld id="{D4885292-2FEA-4A2F-9B8F-E744D4C251B3}" type="datetimeFigureOut">
              <a:rPr lang="en-GB" smtClean="0"/>
              <a:t>30/10/2023</a:t>
            </a:fld>
            <a:endParaRPr lang="en-GB"/>
          </a:p>
        </p:txBody>
      </p:sp>
      <p:sp>
        <p:nvSpPr>
          <p:cNvPr id="4" name="Footer Placeholder 3">
            <a:extLst>
              <a:ext uri="{FF2B5EF4-FFF2-40B4-BE49-F238E27FC236}">
                <a16:creationId xmlns:a16="http://schemas.microsoft.com/office/drawing/2014/main" id="{00EB1F37-CEF7-493A-B03B-F24FDC5511A4}"/>
              </a:ext>
            </a:extLst>
          </p:cNvPr>
          <p:cNvSpPr>
            <a:spLocks noGrp="1"/>
          </p:cNvSpPr>
          <p:nvPr>
            <p:ph type="ftr" sz="quarter" idx="2"/>
          </p:nvPr>
        </p:nvSpPr>
        <p:spPr>
          <a:xfrm>
            <a:off x="0" y="9721108"/>
            <a:ext cx="3078427" cy="513508"/>
          </a:xfrm>
          <a:prstGeom prst="rect">
            <a:avLst/>
          </a:prstGeom>
        </p:spPr>
        <p:txBody>
          <a:bodyPr vert="horz" lIns="96624" tIns="48313" rIns="96624" bIns="48313"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133C7825-09DB-40F0-986A-FA6B616750CA}"/>
              </a:ext>
            </a:extLst>
          </p:cNvPr>
          <p:cNvSpPr>
            <a:spLocks noGrp="1"/>
          </p:cNvSpPr>
          <p:nvPr>
            <p:ph type="sldNum" sz="quarter" idx="3"/>
          </p:nvPr>
        </p:nvSpPr>
        <p:spPr>
          <a:xfrm>
            <a:off x="4023994" y="9721108"/>
            <a:ext cx="3078427" cy="513508"/>
          </a:xfrm>
          <a:prstGeom prst="rect">
            <a:avLst/>
          </a:prstGeom>
        </p:spPr>
        <p:txBody>
          <a:bodyPr vert="horz" lIns="96624" tIns="48313" rIns="96624" bIns="48313" rtlCol="0" anchor="b"/>
          <a:lstStyle>
            <a:lvl1pPr algn="r">
              <a:defRPr sz="1300"/>
            </a:lvl1pPr>
          </a:lstStyle>
          <a:p>
            <a:fld id="{E356F8F1-C8FA-426F-9B0B-CBC2155E0CC3}" type="slidenum">
              <a:rPr lang="en-GB" smtClean="0"/>
              <a:t>‹#›</a:t>
            </a:fld>
            <a:endParaRPr lang="en-GB"/>
          </a:p>
        </p:txBody>
      </p:sp>
    </p:spTree>
    <p:extLst>
      <p:ext uri="{BB962C8B-B14F-4D97-AF65-F5344CB8AC3E}">
        <p14:creationId xmlns:p14="http://schemas.microsoft.com/office/powerpoint/2010/main" val="362963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41288" y="766763"/>
            <a:ext cx="6821487" cy="3838575"/>
          </a:xfrm>
          <a:prstGeom prst="rect">
            <a:avLst/>
          </a:prstGeom>
        </p:spPr>
        <p:txBody>
          <a:bodyPr lIns="96624" tIns="48313" rIns="96624" bIns="48313"/>
          <a:lstStyle/>
          <a:p>
            <a:endParaRPr dirty="0"/>
          </a:p>
        </p:txBody>
      </p:sp>
      <p:sp>
        <p:nvSpPr>
          <p:cNvPr id="31" name="Shape 31"/>
          <p:cNvSpPr>
            <a:spLocks noGrp="1"/>
          </p:cNvSpPr>
          <p:nvPr>
            <p:ph type="body" sz="quarter" idx="1"/>
          </p:nvPr>
        </p:nvSpPr>
        <p:spPr>
          <a:xfrm>
            <a:off x="947210" y="4861442"/>
            <a:ext cx="5209646" cy="4605576"/>
          </a:xfrm>
          <a:prstGeom prst="rect">
            <a:avLst/>
          </a:prstGeom>
        </p:spPr>
        <p:txBody>
          <a:bodyPr lIns="96624" tIns="48313" rIns="96624" bIns="48313"/>
          <a:lstStyle/>
          <a:p>
            <a:endParaRPr/>
          </a:p>
        </p:txBody>
      </p:sp>
    </p:spTree>
    <p:extLst>
      <p:ext uri="{BB962C8B-B14F-4D97-AF65-F5344CB8AC3E}">
        <p14:creationId xmlns:p14="http://schemas.microsoft.com/office/powerpoint/2010/main" val="3532412889"/>
      </p:ext>
    </p:extLst>
  </p:cSld>
  <p:clrMap bg1="lt1" tx1="dk1" bg2="lt2" tx2="dk2" accent1="accent1" accent2="accent2" accent3="accent3" accent4="accent4" accent5="accent5" accent6="accent6" hlink="hlink" folHlink="folHlink"/>
  <p:notesStyle>
    <a:lvl1pPr defTabSz="825500" latinLnBrk="0">
      <a:defRPr sz="3000">
        <a:latin typeface="Arial"/>
        <a:ea typeface="Arial"/>
        <a:cs typeface="Arial"/>
        <a:sym typeface="Lucida Grande"/>
      </a:defRPr>
    </a:lvl1pPr>
    <a:lvl2pPr indent="228600" defTabSz="825500" latinLnBrk="0">
      <a:defRPr sz="3000">
        <a:latin typeface="Lucida Grande"/>
        <a:ea typeface="Lucida Grande"/>
        <a:cs typeface="Lucida Grande"/>
        <a:sym typeface="Lucida Grande"/>
      </a:defRPr>
    </a:lvl2pPr>
    <a:lvl3pPr indent="457200" defTabSz="825500" latinLnBrk="0">
      <a:defRPr sz="3000">
        <a:latin typeface="Lucida Grande"/>
        <a:ea typeface="Lucida Grande"/>
        <a:cs typeface="Lucida Grande"/>
        <a:sym typeface="Lucida Grande"/>
      </a:defRPr>
    </a:lvl3pPr>
    <a:lvl4pPr indent="685800" defTabSz="825500" latinLnBrk="0">
      <a:defRPr sz="3000">
        <a:latin typeface="Lucida Grande"/>
        <a:ea typeface="Lucida Grande"/>
        <a:cs typeface="Lucida Grande"/>
        <a:sym typeface="Lucida Grande"/>
      </a:defRPr>
    </a:lvl4pPr>
    <a:lvl5pPr indent="914400" defTabSz="825500" latinLnBrk="0">
      <a:defRPr sz="3000">
        <a:latin typeface="Lucida Grande"/>
        <a:ea typeface="Lucida Grande"/>
        <a:cs typeface="Lucida Grande"/>
        <a:sym typeface="Lucida Grande"/>
      </a:defRPr>
    </a:lvl5pPr>
    <a:lvl6pPr indent="1143000" defTabSz="825500" latinLnBrk="0">
      <a:defRPr sz="3000">
        <a:latin typeface="Lucida Grande"/>
        <a:ea typeface="Lucida Grande"/>
        <a:cs typeface="Lucida Grande"/>
        <a:sym typeface="Lucida Grande"/>
      </a:defRPr>
    </a:lvl6pPr>
    <a:lvl7pPr indent="1371600" defTabSz="825500" latinLnBrk="0">
      <a:defRPr sz="3000">
        <a:latin typeface="Lucida Grande"/>
        <a:ea typeface="Lucida Grande"/>
        <a:cs typeface="Lucida Grande"/>
        <a:sym typeface="Lucida Grande"/>
      </a:defRPr>
    </a:lvl7pPr>
    <a:lvl8pPr indent="1600200" defTabSz="825500" latinLnBrk="0">
      <a:defRPr sz="3000">
        <a:latin typeface="Lucida Grande"/>
        <a:ea typeface="Lucida Grande"/>
        <a:cs typeface="Lucida Grande"/>
        <a:sym typeface="Lucida Grande"/>
      </a:defRPr>
    </a:lvl8pPr>
    <a:lvl9pPr indent="1828800" defTabSz="825500" latinLnBrk="0">
      <a:defRPr sz="3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www.yourcompan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yourcompany.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Inner Page Left">
    <p:spTree>
      <p:nvGrpSpPr>
        <p:cNvPr id="1" name=""/>
        <p:cNvGrpSpPr/>
        <p:nvPr/>
      </p:nvGrpSpPr>
      <p:grpSpPr>
        <a:xfrm>
          <a:off x="0" y="0"/>
          <a:ext cx="0" cy="0"/>
          <a:chOff x="0" y="0"/>
          <a:chExt cx="0" cy="0"/>
        </a:xfrm>
      </p:grpSpPr>
      <p:sp>
        <p:nvSpPr>
          <p:cNvPr id="34" name="Rechteck"/>
          <p:cNvSpPr/>
          <p:nvPr/>
        </p:nvSpPr>
        <p:spPr>
          <a:xfrm>
            <a:off x="23605596" y="12810471"/>
            <a:ext cx="786872" cy="424458"/>
          </a:xfrm>
          <a:prstGeom prst="rect">
            <a:avLst/>
          </a:prstGeom>
          <a:solidFill>
            <a:schemeClr val="tx1"/>
          </a:solidFill>
          <a:ln w="12700">
            <a:miter lim="400000"/>
          </a:ln>
        </p:spPr>
        <p:txBody>
          <a:bodyPr lIns="71438" tIns="71438" rIns="71438" bIns="71438" anchor="ctr"/>
          <a:lstStyle/>
          <a:p>
            <a:pPr>
              <a:lnSpc>
                <a:spcPct val="130000"/>
              </a:lnSpc>
              <a:defRPr sz="2100" b="0" spc="-21"/>
            </a:pPr>
            <a:endParaRPr sz="2100" dirty="0"/>
          </a:p>
        </p:txBody>
      </p:sp>
      <p:sp>
        <p:nvSpPr>
          <p:cNvPr id="35" name="Foliennummer"/>
          <p:cNvSpPr txBox="1">
            <a:spLocks noGrp="1"/>
          </p:cNvSpPr>
          <p:nvPr>
            <p:ph type="sldNum" sz="quarter" idx="2"/>
          </p:nvPr>
        </p:nvSpPr>
        <p:spPr>
          <a:xfrm>
            <a:off x="23711490" y="12792513"/>
            <a:ext cx="575084" cy="421268"/>
          </a:xfrm>
          <a:prstGeom prst="rect">
            <a:avLst/>
          </a:prstGeom>
        </p:spPr>
        <p:txBody>
          <a:bodyPr/>
          <a:lstStyle>
            <a:lvl1pPr>
              <a:defRPr sz="1800" spc="-18">
                <a:solidFill>
                  <a:schemeClr val="bg2"/>
                </a:solidFill>
              </a:defRPr>
            </a:lvl1pPr>
          </a:lstStyle>
          <a:p>
            <a:fld id="{86CB4B4D-7CA3-9044-876B-883B54F8677D}" type="slidenum">
              <a:rPr lang="tr-TR" smtClean="0"/>
              <a:pPr/>
              <a:t>‹#›</a:t>
            </a:fld>
            <a:endParaRPr lang="tr-TR" dirty="0"/>
          </a:p>
        </p:txBody>
      </p:sp>
      <p:sp>
        <p:nvSpPr>
          <p:cNvPr id="36" name="Imperial – Multipurpose Keynote Presentation Template."/>
          <p:cNvSpPr txBox="1"/>
          <p:nvPr/>
        </p:nvSpPr>
        <p:spPr>
          <a:xfrm>
            <a:off x="763607" y="12740257"/>
            <a:ext cx="22856790" cy="28674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nSpc>
                <a:spcPct val="130000"/>
              </a:lnSpc>
              <a:defRPr sz="1600" b="0" spc="-16"/>
            </a:pPr>
            <a:r>
              <a:rPr sz="1600" b="1" dirty="0">
                <a:solidFill>
                  <a:schemeClr val="bg1"/>
                </a:solidFill>
              </a:rPr>
              <a:t>Imperial –</a:t>
            </a:r>
            <a:r>
              <a:rPr sz="1600" dirty="0">
                <a:solidFill>
                  <a:schemeClr val="bg1"/>
                </a:solidFill>
              </a:rPr>
              <a:t> </a:t>
            </a:r>
            <a:r>
              <a:rPr sz="1600" b="1" dirty="0">
                <a:solidFill>
                  <a:schemeClr val="tx1"/>
                </a:solidFill>
              </a:rPr>
              <a:t>Multipurpose Keynote Presentation Template. </a:t>
            </a:r>
          </a:p>
        </p:txBody>
      </p:sp>
      <p:sp>
        <p:nvSpPr>
          <p:cNvPr id="37" name="www.yourcompany.com"/>
          <p:cNvSpPr txBox="1"/>
          <p:nvPr/>
        </p:nvSpPr>
        <p:spPr>
          <a:xfrm>
            <a:off x="763607" y="12994257"/>
            <a:ext cx="22856790" cy="2509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30000"/>
              </a:lnSpc>
              <a:defRPr sz="1400" b="0" spc="-14">
                <a:solidFill>
                  <a:srgbClr val="38AD96"/>
                </a:solidFill>
                <a:hlinkClick r:id="" action="ppaction://noaction"/>
              </a:defRPr>
            </a:lvl1pPr>
          </a:lstStyle>
          <a:p>
            <a:pPr>
              <a:defRPr>
                <a:solidFill>
                  <a:srgbClr val="394256"/>
                </a:solidFill>
              </a:defRPr>
            </a:pPr>
            <a:r>
              <a:rPr sz="1400" dirty="0">
                <a:solidFill>
                  <a:schemeClr val="bg1"/>
                </a:solidFill>
                <a:hlinkClick r:id="rId2"/>
              </a:rPr>
              <a:t>www.yourcompany.com</a:t>
            </a:r>
          </a:p>
        </p:txBody>
      </p:sp>
      <p:grpSp>
        <p:nvGrpSpPr>
          <p:cNvPr id="44" name="Gruppieren"/>
          <p:cNvGrpSpPr/>
          <p:nvPr/>
        </p:nvGrpSpPr>
        <p:grpSpPr>
          <a:xfrm>
            <a:off x="0" y="13654352"/>
            <a:ext cx="24384000" cy="85792"/>
            <a:chOff x="0" y="0"/>
            <a:chExt cx="24384000" cy="85791"/>
          </a:xfrm>
        </p:grpSpPr>
        <p:sp>
          <p:nvSpPr>
            <p:cNvPr id="38" name="Rechteck"/>
            <p:cNvSpPr/>
            <p:nvPr/>
          </p:nvSpPr>
          <p:spPr>
            <a:xfrm>
              <a:off x="0" y="0"/>
              <a:ext cx="4069795" cy="85792"/>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39" name="Rechteck"/>
            <p:cNvSpPr/>
            <p:nvPr/>
          </p:nvSpPr>
          <p:spPr>
            <a:xfrm>
              <a:off x="4062840" y="0"/>
              <a:ext cx="4069796" cy="85792"/>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0" name="Rechteck"/>
            <p:cNvSpPr/>
            <p:nvPr/>
          </p:nvSpPr>
          <p:spPr>
            <a:xfrm>
              <a:off x="8125683" y="0"/>
              <a:ext cx="4069796" cy="85792"/>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1" name="Rechteck"/>
            <p:cNvSpPr/>
            <p:nvPr/>
          </p:nvSpPr>
          <p:spPr>
            <a:xfrm>
              <a:off x="12188523" y="0"/>
              <a:ext cx="4069796" cy="85792"/>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2" name="Rechteck"/>
            <p:cNvSpPr/>
            <p:nvPr/>
          </p:nvSpPr>
          <p:spPr>
            <a:xfrm>
              <a:off x="16251366" y="0"/>
              <a:ext cx="4069796" cy="85792"/>
            </a:xfrm>
            <a:prstGeom prst="rect">
              <a:avLst/>
            </a:prstGeom>
            <a:solidFill>
              <a:schemeClr val="accent5"/>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3" name="Rechteck"/>
            <p:cNvSpPr/>
            <p:nvPr/>
          </p:nvSpPr>
          <p:spPr>
            <a:xfrm>
              <a:off x="20314205" y="0"/>
              <a:ext cx="4069795" cy="85792"/>
            </a:xfrm>
            <a:prstGeom prst="rect">
              <a:avLst/>
            </a:prstGeom>
            <a:solidFill>
              <a:schemeClr val="accent6"/>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grpSp>
        <p:nvGrpSpPr>
          <p:cNvPr id="49" name="Gruppieren"/>
          <p:cNvGrpSpPr/>
          <p:nvPr/>
        </p:nvGrpSpPr>
        <p:grpSpPr>
          <a:xfrm rot="5400000">
            <a:off x="23370793" y="12998749"/>
            <a:ext cx="421794" cy="47970"/>
            <a:chOff x="0" y="0"/>
            <a:chExt cx="421791" cy="47967"/>
          </a:xfrm>
        </p:grpSpPr>
        <p:sp>
          <p:nvSpPr>
            <p:cNvPr id="45" name="Rechteck"/>
            <p:cNvSpPr/>
            <p:nvPr/>
          </p:nvSpPr>
          <p:spPr>
            <a:xfrm>
              <a:off x="0" y="0"/>
              <a:ext cx="105584" cy="47968"/>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6" name="Rechteck"/>
            <p:cNvSpPr/>
            <p:nvPr/>
          </p:nvSpPr>
          <p:spPr>
            <a:xfrm>
              <a:off x="105402" y="0"/>
              <a:ext cx="105585" cy="47968"/>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7" name="Rechteck"/>
            <p:cNvSpPr/>
            <p:nvPr/>
          </p:nvSpPr>
          <p:spPr>
            <a:xfrm>
              <a:off x="210805" y="0"/>
              <a:ext cx="105585" cy="47968"/>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8" name="Rechteck"/>
            <p:cNvSpPr/>
            <p:nvPr/>
          </p:nvSpPr>
          <p:spPr>
            <a:xfrm>
              <a:off x="316208" y="0"/>
              <a:ext cx="105584" cy="47968"/>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spTree>
    <p:extLst>
      <p:ext uri="{BB962C8B-B14F-4D97-AF65-F5344CB8AC3E}">
        <p14:creationId xmlns:p14="http://schemas.microsoft.com/office/powerpoint/2010/main" val="11334465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Inner Page Right">
    <p:spTree>
      <p:nvGrpSpPr>
        <p:cNvPr id="1" name=""/>
        <p:cNvGrpSpPr/>
        <p:nvPr/>
      </p:nvGrpSpPr>
      <p:grpSpPr>
        <a:xfrm>
          <a:off x="0" y="0"/>
          <a:ext cx="0" cy="0"/>
          <a:chOff x="0" y="0"/>
          <a:chExt cx="0" cy="0"/>
        </a:xfrm>
      </p:grpSpPr>
      <p:sp>
        <p:nvSpPr>
          <p:cNvPr id="56" name="Rechteck"/>
          <p:cNvSpPr/>
          <p:nvPr/>
        </p:nvSpPr>
        <p:spPr>
          <a:xfrm>
            <a:off x="530" y="12810471"/>
            <a:ext cx="786872" cy="424458"/>
          </a:xfrm>
          <a:prstGeom prst="rect">
            <a:avLst/>
          </a:prstGeom>
          <a:solidFill>
            <a:schemeClr val="tx1"/>
          </a:solidFill>
          <a:ln w="12700">
            <a:miter lim="400000"/>
          </a:ln>
        </p:spPr>
        <p:txBody>
          <a:bodyPr lIns="71438" tIns="71438" rIns="71438" bIns="71438" anchor="ctr"/>
          <a:lstStyle/>
          <a:p>
            <a:pPr>
              <a:lnSpc>
                <a:spcPct val="130000"/>
              </a:lnSpc>
              <a:defRPr sz="2100" b="0" spc="-21"/>
            </a:pPr>
            <a:endParaRPr sz="2100" dirty="0"/>
          </a:p>
        </p:txBody>
      </p:sp>
      <p:sp>
        <p:nvSpPr>
          <p:cNvPr id="57" name="Foliennummer"/>
          <p:cNvSpPr txBox="1">
            <a:spLocks noGrp="1"/>
          </p:cNvSpPr>
          <p:nvPr>
            <p:ph type="sldNum" sz="quarter" idx="2"/>
          </p:nvPr>
        </p:nvSpPr>
        <p:spPr>
          <a:xfrm>
            <a:off x="106424" y="12795819"/>
            <a:ext cx="575084" cy="421268"/>
          </a:xfrm>
          <a:prstGeom prst="rect">
            <a:avLst/>
          </a:prstGeom>
        </p:spPr>
        <p:txBody>
          <a:bodyPr/>
          <a:lstStyle>
            <a:lvl1pPr>
              <a:defRPr sz="1800" spc="-18">
                <a:solidFill>
                  <a:schemeClr val="bg2"/>
                </a:solidFill>
              </a:defRPr>
            </a:lvl1pPr>
          </a:lstStyle>
          <a:p>
            <a:fld id="{86CB4B4D-7CA3-9044-876B-883B54F8677D}" type="slidenum">
              <a:rPr lang="tr-TR" smtClean="0"/>
              <a:pPr/>
              <a:t>‹#›</a:t>
            </a:fld>
            <a:endParaRPr lang="tr-TR" dirty="0"/>
          </a:p>
        </p:txBody>
      </p:sp>
      <p:sp>
        <p:nvSpPr>
          <p:cNvPr id="58" name="Imperial – Multipurpose Keynote Presentation Template."/>
          <p:cNvSpPr txBox="1"/>
          <p:nvPr/>
        </p:nvSpPr>
        <p:spPr>
          <a:xfrm>
            <a:off x="763607" y="12740257"/>
            <a:ext cx="22856790" cy="28674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r">
              <a:lnSpc>
                <a:spcPct val="130000"/>
              </a:lnSpc>
              <a:defRPr sz="1600" b="0" spc="-16"/>
            </a:pPr>
            <a:r>
              <a:rPr sz="1600" b="1" dirty="0">
                <a:solidFill>
                  <a:schemeClr val="bg1"/>
                </a:solidFill>
              </a:rPr>
              <a:t>Imperial –</a:t>
            </a:r>
            <a:r>
              <a:rPr sz="1600" dirty="0">
                <a:solidFill>
                  <a:schemeClr val="bg1"/>
                </a:solidFill>
              </a:rPr>
              <a:t> </a:t>
            </a:r>
            <a:r>
              <a:rPr sz="1600" b="1" dirty="0">
                <a:solidFill>
                  <a:schemeClr val="tx1"/>
                </a:solidFill>
              </a:rPr>
              <a:t>Multipurpose Keynote Presentation Template. </a:t>
            </a:r>
          </a:p>
        </p:txBody>
      </p:sp>
      <p:sp>
        <p:nvSpPr>
          <p:cNvPr id="59" name="www.yourcompany.com"/>
          <p:cNvSpPr txBox="1"/>
          <p:nvPr/>
        </p:nvSpPr>
        <p:spPr>
          <a:xfrm>
            <a:off x="763607" y="12994257"/>
            <a:ext cx="22856790" cy="2509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lnSpc>
                <a:spcPct val="130000"/>
              </a:lnSpc>
              <a:defRPr sz="1400" b="0" spc="-14">
                <a:solidFill>
                  <a:srgbClr val="38AD96"/>
                </a:solidFill>
                <a:hlinkClick r:id="" action="ppaction://noaction"/>
              </a:defRPr>
            </a:lvl1pPr>
          </a:lstStyle>
          <a:p>
            <a:pPr>
              <a:defRPr>
                <a:solidFill>
                  <a:srgbClr val="394256"/>
                </a:solidFill>
              </a:defRPr>
            </a:pPr>
            <a:r>
              <a:rPr sz="1400" dirty="0">
                <a:solidFill>
                  <a:schemeClr val="bg1"/>
                </a:solidFill>
                <a:hlinkClick r:id="rId2"/>
              </a:rPr>
              <a:t>www.yourcompany.com</a:t>
            </a:r>
          </a:p>
        </p:txBody>
      </p:sp>
      <p:grpSp>
        <p:nvGrpSpPr>
          <p:cNvPr id="66" name="Gruppieren"/>
          <p:cNvGrpSpPr/>
          <p:nvPr/>
        </p:nvGrpSpPr>
        <p:grpSpPr>
          <a:xfrm>
            <a:off x="0" y="13654352"/>
            <a:ext cx="24384000" cy="85792"/>
            <a:chOff x="0" y="0"/>
            <a:chExt cx="24384000" cy="85791"/>
          </a:xfrm>
        </p:grpSpPr>
        <p:sp>
          <p:nvSpPr>
            <p:cNvPr id="60" name="Rechteck"/>
            <p:cNvSpPr/>
            <p:nvPr/>
          </p:nvSpPr>
          <p:spPr>
            <a:xfrm>
              <a:off x="0" y="0"/>
              <a:ext cx="4069795" cy="85792"/>
            </a:xfrm>
            <a:prstGeom prst="rect">
              <a:avLst/>
            </a:prstGeom>
            <a:solidFill>
              <a:srgbClr val="1AAD96"/>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1" name="Rechteck"/>
            <p:cNvSpPr/>
            <p:nvPr/>
          </p:nvSpPr>
          <p:spPr>
            <a:xfrm>
              <a:off x="4062840" y="0"/>
              <a:ext cx="4069796" cy="85792"/>
            </a:xfrm>
            <a:prstGeom prst="rect">
              <a:avLst/>
            </a:prstGeom>
            <a:solidFill>
              <a:srgbClr val="A9C370"/>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2" name="Rechteck"/>
            <p:cNvSpPr/>
            <p:nvPr/>
          </p:nvSpPr>
          <p:spPr>
            <a:xfrm>
              <a:off x="8125683" y="0"/>
              <a:ext cx="4069796" cy="85792"/>
            </a:xfrm>
            <a:prstGeom prst="rect">
              <a:avLst/>
            </a:prstGeom>
            <a:solidFill>
              <a:srgbClr val="F5AE3B"/>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3" name="Rechteck"/>
            <p:cNvSpPr/>
            <p:nvPr/>
          </p:nvSpPr>
          <p:spPr>
            <a:xfrm>
              <a:off x="12188523" y="0"/>
              <a:ext cx="4069796" cy="85792"/>
            </a:xfrm>
            <a:prstGeom prst="rect">
              <a:avLst/>
            </a:prstGeom>
            <a:solidFill>
              <a:srgbClr val="CC4E3D"/>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4" name="Rechteck"/>
            <p:cNvSpPr/>
            <p:nvPr/>
          </p:nvSpPr>
          <p:spPr>
            <a:xfrm>
              <a:off x="16251366" y="0"/>
              <a:ext cx="4069796" cy="85792"/>
            </a:xfrm>
            <a:prstGeom prst="rect">
              <a:avLst/>
            </a:prstGeom>
            <a:solidFill>
              <a:srgbClr val="56687C"/>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5" name="Rechteck"/>
            <p:cNvSpPr/>
            <p:nvPr/>
          </p:nvSpPr>
          <p:spPr>
            <a:xfrm>
              <a:off x="20314205" y="0"/>
              <a:ext cx="4069795" cy="85792"/>
            </a:xfrm>
            <a:prstGeom prst="rect">
              <a:avLst/>
            </a:prstGeom>
            <a:solidFill>
              <a:srgbClr val="94A4B5"/>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grpSp>
        <p:nvGrpSpPr>
          <p:cNvPr id="71" name="Gruppieren"/>
          <p:cNvGrpSpPr/>
          <p:nvPr/>
        </p:nvGrpSpPr>
        <p:grpSpPr>
          <a:xfrm rot="5400000">
            <a:off x="599693" y="12998749"/>
            <a:ext cx="421794" cy="47970"/>
            <a:chOff x="0" y="0"/>
            <a:chExt cx="421791" cy="47967"/>
          </a:xfrm>
        </p:grpSpPr>
        <p:sp>
          <p:nvSpPr>
            <p:cNvPr id="67" name="Rechteck"/>
            <p:cNvSpPr/>
            <p:nvPr/>
          </p:nvSpPr>
          <p:spPr>
            <a:xfrm>
              <a:off x="0" y="0"/>
              <a:ext cx="105584" cy="47968"/>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8" name="Rechteck"/>
            <p:cNvSpPr/>
            <p:nvPr/>
          </p:nvSpPr>
          <p:spPr>
            <a:xfrm>
              <a:off x="105402" y="0"/>
              <a:ext cx="105585" cy="47968"/>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9" name="Rechteck"/>
            <p:cNvSpPr/>
            <p:nvPr/>
          </p:nvSpPr>
          <p:spPr>
            <a:xfrm>
              <a:off x="210805" y="0"/>
              <a:ext cx="105585" cy="47968"/>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70" name="Rechteck"/>
            <p:cNvSpPr/>
            <p:nvPr/>
          </p:nvSpPr>
          <p:spPr>
            <a:xfrm>
              <a:off x="316208" y="0"/>
              <a:ext cx="105584" cy="47968"/>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spTree>
    <p:extLst>
      <p:ext uri="{BB962C8B-B14F-4D97-AF65-F5344CB8AC3E}">
        <p14:creationId xmlns:p14="http://schemas.microsoft.com/office/powerpoint/2010/main" val="158301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5802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6E0DB7-3B63-5E4C-A57D-CA1F2432FB87}" type="datetimeFigureOut">
              <a:rPr lang="en-US" smtClean="0"/>
              <a:t>30-10-2023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C93F9-37AF-0342-B1E3-01E9433E268E}" type="slidenum">
              <a:rPr lang="en-US" smtClean="0"/>
              <a:t>‹#›</a:t>
            </a:fld>
            <a:endParaRPr lang="en-US"/>
          </a:p>
        </p:txBody>
      </p:sp>
    </p:spTree>
    <p:extLst>
      <p:ext uri="{BB962C8B-B14F-4D97-AF65-F5344CB8AC3E}">
        <p14:creationId xmlns:p14="http://schemas.microsoft.com/office/powerpoint/2010/main" val="256579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C93F9-37AF-0342-B1E3-01E9433E268E}"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0042" b="15932"/>
          <a:stretch/>
        </p:blipFill>
        <p:spPr>
          <a:xfrm>
            <a:off x="295562" y="12661864"/>
            <a:ext cx="3298632" cy="891060"/>
          </a:xfrm>
          <a:prstGeom prst="rect">
            <a:avLst/>
          </a:prstGeom>
        </p:spPr>
      </p:pic>
      <p:sp>
        <p:nvSpPr>
          <p:cNvPr id="9" name="Rectangle 8"/>
          <p:cNvSpPr/>
          <p:nvPr userDrawn="1"/>
        </p:nvSpPr>
        <p:spPr>
          <a:xfrm>
            <a:off x="0" y="0"/>
            <a:ext cx="24384000" cy="1810328"/>
          </a:xfrm>
          <a:prstGeom prst="rect">
            <a:avLst/>
          </a:prstGeom>
          <a:solidFill>
            <a:srgbClr val="034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00"/>
          </a:p>
        </p:txBody>
      </p:sp>
    </p:spTree>
    <p:extLst>
      <p:ext uri="{BB962C8B-B14F-4D97-AF65-F5344CB8AC3E}">
        <p14:creationId xmlns:p14="http://schemas.microsoft.com/office/powerpoint/2010/main" val="316081613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Imperial – Multipurpose Keynote Presentation Template."/>
          <p:cNvSpPr txBox="1"/>
          <p:nvPr/>
        </p:nvSpPr>
        <p:spPr>
          <a:xfrm>
            <a:off x="763607" y="12816457"/>
            <a:ext cx="22856790" cy="28674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a:lnSpc>
                <a:spcPct val="130000"/>
              </a:lnSpc>
              <a:defRPr sz="1600" b="0" spc="-16"/>
            </a:pPr>
            <a:r>
              <a:rPr sz="1600" b="1" dirty="0">
                <a:solidFill>
                  <a:schemeClr val="bg1"/>
                </a:solidFill>
              </a:rPr>
              <a:t>Imperial –</a:t>
            </a:r>
            <a:r>
              <a:rPr sz="1600" dirty="0">
                <a:solidFill>
                  <a:schemeClr val="bg1"/>
                </a:solidFill>
              </a:rPr>
              <a:t> </a:t>
            </a:r>
            <a:r>
              <a:rPr sz="1600" b="1" dirty="0">
                <a:solidFill>
                  <a:schemeClr val="tx1"/>
                </a:solidFill>
              </a:rPr>
              <a:t>Multipurpose Keynote Presentation Template. </a:t>
            </a:r>
          </a:p>
        </p:txBody>
      </p:sp>
      <p:grpSp>
        <p:nvGrpSpPr>
          <p:cNvPr id="9" name="Gruppieren"/>
          <p:cNvGrpSpPr/>
          <p:nvPr/>
        </p:nvGrpSpPr>
        <p:grpSpPr>
          <a:xfrm>
            <a:off x="0" y="13654352"/>
            <a:ext cx="24384000" cy="85792"/>
            <a:chOff x="0" y="0"/>
            <a:chExt cx="24384000" cy="85791"/>
          </a:xfrm>
        </p:grpSpPr>
        <p:sp>
          <p:nvSpPr>
            <p:cNvPr id="3" name="Rechteck"/>
            <p:cNvSpPr/>
            <p:nvPr/>
          </p:nvSpPr>
          <p:spPr>
            <a:xfrm>
              <a:off x="0" y="0"/>
              <a:ext cx="4069795" cy="85792"/>
            </a:xfrm>
            <a:prstGeom prst="rect">
              <a:avLst/>
            </a:prstGeom>
            <a:solidFill>
              <a:schemeClr val="accent1"/>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4" name="Rechteck"/>
            <p:cNvSpPr/>
            <p:nvPr/>
          </p:nvSpPr>
          <p:spPr>
            <a:xfrm>
              <a:off x="4062840" y="0"/>
              <a:ext cx="4069796" cy="85792"/>
            </a:xfrm>
            <a:prstGeom prst="rect">
              <a:avLst/>
            </a:prstGeom>
            <a:solidFill>
              <a:schemeClr val="accent2"/>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5" name="Rechteck"/>
            <p:cNvSpPr/>
            <p:nvPr/>
          </p:nvSpPr>
          <p:spPr>
            <a:xfrm>
              <a:off x="8125683" y="0"/>
              <a:ext cx="4069796" cy="85792"/>
            </a:xfrm>
            <a:prstGeom prst="rect">
              <a:avLst/>
            </a:prstGeom>
            <a:solidFill>
              <a:schemeClr val="accent3"/>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6" name="Rechteck"/>
            <p:cNvSpPr/>
            <p:nvPr/>
          </p:nvSpPr>
          <p:spPr>
            <a:xfrm>
              <a:off x="12188523" y="0"/>
              <a:ext cx="4069796" cy="85792"/>
            </a:xfrm>
            <a:prstGeom prst="rect">
              <a:avLst/>
            </a:prstGeom>
            <a:solidFill>
              <a:schemeClr val="accent4"/>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7" name="Rechteck"/>
            <p:cNvSpPr/>
            <p:nvPr/>
          </p:nvSpPr>
          <p:spPr>
            <a:xfrm>
              <a:off x="16251366" y="0"/>
              <a:ext cx="4069796" cy="85792"/>
            </a:xfrm>
            <a:prstGeom prst="rect">
              <a:avLst/>
            </a:prstGeom>
            <a:solidFill>
              <a:schemeClr val="accent5"/>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sp>
          <p:nvSpPr>
            <p:cNvPr id="8" name="Rechteck"/>
            <p:cNvSpPr/>
            <p:nvPr/>
          </p:nvSpPr>
          <p:spPr>
            <a:xfrm>
              <a:off x="20314205" y="0"/>
              <a:ext cx="4069795" cy="85792"/>
            </a:xfrm>
            <a:prstGeom prst="rect">
              <a:avLst/>
            </a:prstGeom>
            <a:solidFill>
              <a:schemeClr val="accent6"/>
            </a:solidFill>
            <a:ln w="12700" cap="flat">
              <a:noFill/>
              <a:miter lim="400000"/>
            </a:ln>
            <a:effectLst/>
          </p:spPr>
          <p:txBody>
            <a:bodyPr wrap="square" lIns="71437" tIns="71437" rIns="71437" bIns="71437" numCol="1" anchor="ctr">
              <a:noAutofit/>
            </a:bodyPr>
            <a:lstStyle/>
            <a:p>
              <a:pPr defTabSz="914400">
                <a:lnSpc>
                  <a:spcPct val="100000"/>
                </a:lnSpc>
                <a:defRPr sz="1800" b="0" spc="0">
                  <a:solidFill>
                    <a:srgbClr val="262626"/>
                  </a:solidFill>
                </a:defRPr>
              </a:pPr>
              <a:endParaRPr sz="1800" dirty="0"/>
            </a:p>
          </p:txBody>
        </p:sp>
      </p:grpSp>
      <p:sp>
        <p:nvSpPr>
          <p:cNvPr id="10" name="Rechteck"/>
          <p:cNvSpPr/>
          <p:nvPr/>
        </p:nvSpPr>
        <p:spPr>
          <a:xfrm>
            <a:off x="11798564" y="13301536"/>
            <a:ext cx="786872" cy="424460"/>
          </a:xfrm>
          <a:prstGeom prst="rect">
            <a:avLst/>
          </a:prstGeom>
          <a:solidFill>
            <a:schemeClr val="tx1"/>
          </a:solidFill>
          <a:ln w="12700">
            <a:miter lim="400000"/>
          </a:ln>
        </p:spPr>
        <p:txBody>
          <a:bodyPr lIns="71438" tIns="71438" rIns="71438" bIns="71438" anchor="ctr"/>
          <a:lstStyle/>
          <a:p>
            <a:pPr>
              <a:lnSpc>
                <a:spcPct val="130000"/>
              </a:lnSpc>
              <a:defRPr sz="2100" b="0" spc="-21"/>
            </a:pPr>
            <a:endParaRPr sz="2100" dirty="0"/>
          </a:p>
        </p:txBody>
      </p:sp>
      <p:sp>
        <p:nvSpPr>
          <p:cNvPr id="11" name="Foliennummer"/>
          <p:cNvSpPr txBox="1">
            <a:spLocks noGrp="1"/>
          </p:cNvSpPr>
          <p:nvPr>
            <p:ph type="sldNum" sz="quarter" idx="2"/>
          </p:nvPr>
        </p:nvSpPr>
        <p:spPr>
          <a:xfrm>
            <a:off x="11798564" y="13308978"/>
            <a:ext cx="786872" cy="390491"/>
          </a:xfrm>
          <a:prstGeom prst="rect">
            <a:avLst/>
          </a:prstGeom>
          <a:ln w="12700">
            <a:miter lim="400000"/>
          </a:ln>
        </p:spPr>
        <p:txBody>
          <a:bodyPr lIns="71437" tIns="71437" rIns="71437" bIns="71437">
            <a:spAutoFit/>
          </a:bodyPr>
          <a:lstStyle>
            <a:lvl1pPr algn="ctr">
              <a:lnSpc>
                <a:spcPct val="100000"/>
              </a:lnSpc>
              <a:defRPr sz="1600" b="0" spc="-16">
                <a:solidFill>
                  <a:schemeClr val="bg2"/>
                </a:solidFill>
              </a:defRPr>
            </a:lvl1pPr>
          </a:lstStyle>
          <a:p>
            <a:fld id="{86CB4B4D-7CA3-9044-876B-883B54F8677D}" type="slidenum">
              <a:rPr lang="tr-TR" smtClean="0"/>
              <a:pPr/>
              <a:t>‹#›</a:t>
            </a:fld>
            <a:endParaRPr lang="tr-TR"/>
          </a:p>
        </p:txBody>
      </p:sp>
      <p:sp>
        <p:nvSpPr>
          <p:cNvPr id="12" name="Titeltext"/>
          <p:cNvSpPr txBox="1">
            <a:spLocks noGrp="1"/>
          </p:cNvSpPr>
          <p:nvPr>
            <p:ph type="title"/>
          </p:nvPr>
        </p:nvSpPr>
        <p:spPr>
          <a:xfrm>
            <a:off x="4387455" y="357188"/>
            <a:ext cx="15609094" cy="30360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Titeltext</a:t>
            </a:r>
          </a:p>
        </p:txBody>
      </p:sp>
      <p:sp>
        <p:nvSpPr>
          <p:cNvPr id="13" name="Textebene 1…"/>
          <p:cNvSpPr txBox="1">
            <a:spLocks noGrp="1"/>
          </p:cNvSpPr>
          <p:nvPr>
            <p:ph type="body" idx="1"/>
          </p:nvPr>
        </p:nvSpPr>
        <p:spPr>
          <a:xfrm>
            <a:off x="4387455" y="3643312"/>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Textebene 1</a:t>
            </a:r>
          </a:p>
          <a:p>
            <a:pPr lvl="1"/>
            <a:r>
              <a:t>Textebene 2</a:t>
            </a:r>
          </a:p>
          <a:p>
            <a:pPr lvl="2"/>
            <a:r>
              <a:t>Textebene 3</a:t>
            </a:r>
          </a:p>
          <a:p>
            <a:pPr lvl="3"/>
            <a:r>
              <a:t>Textebene 4</a:t>
            </a:r>
          </a:p>
          <a:p>
            <a:pPr lvl="4"/>
            <a:r>
              <a:t>Textebene 5</a:t>
            </a:r>
          </a:p>
        </p:txBody>
      </p:sp>
    </p:spTree>
    <p:extLst>
      <p:ext uri="{BB962C8B-B14F-4D97-AF65-F5344CB8AC3E}">
        <p14:creationId xmlns:p14="http://schemas.microsoft.com/office/powerpoint/2010/main" val="89411768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txStyles>
    <p:titleStyle>
      <a:lvl1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chemeClr val="tx1"/>
          </a:solidFill>
          <a:uFillTx/>
          <a:latin typeface="+mn-lt"/>
          <a:ea typeface="+mn-ea"/>
          <a:cs typeface="+mn-cs"/>
          <a:sym typeface="Source Sans Pro"/>
        </a:defRPr>
      </a:lvl1pPr>
      <a:lvl2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2pPr>
      <a:lvl3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3pPr>
      <a:lvl4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4pPr>
      <a:lvl5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5pPr>
      <a:lvl6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6pPr>
      <a:lvl7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7pPr>
      <a:lvl8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8pPr>
      <a:lvl9pPr marL="0" marR="0" indent="0" algn="l" defTabSz="821532" rtl="0" latinLnBrk="0">
        <a:lnSpc>
          <a:spcPct val="100000"/>
        </a:lnSpc>
        <a:spcBef>
          <a:spcPts val="0"/>
        </a:spcBef>
        <a:spcAft>
          <a:spcPts val="0"/>
        </a:spcAft>
        <a:buClrTx/>
        <a:buSzTx/>
        <a:buFontTx/>
        <a:buNone/>
        <a:tabLst/>
        <a:defRPr sz="3000" b="1" i="0" u="none" strike="noStrike" cap="none" spc="-60" baseline="0">
          <a:ln>
            <a:noFill/>
          </a:ln>
          <a:solidFill>
            <a:srgbClr val="394256"/>
          </a:solidFill>
          <a:uFillTx/>
          <a:latin typeface="+mn-lt"/>
          <a:ea typeface="+mn-ea"/>
          <a:cs typeface="+mn-cs"/>
          <a:sym typeface="Source Sans Pro"/>
        </a:defRPr>
      </a:lvl9pPr>
    </p:titleStyle>
    <p:bodyStyle>
      <a:lvl1pPr marL="291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1pPr>
      <a:lvl2pPr marL="736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2pPr>
      <a:lvl3pPr marL="1180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3pPr>
      <a:lvl4pPr marL="1625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4pPr>
      <a:lvl5pPr marL="2069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chemeClr val="tx1"/>
          </a:solidFill>
          <a:uFillTx/>
          <a:latin typeface="+mn-lt"/>
          <a:ea typeface="+mn-ea"/>
          <a:cs typeface="+mn-cs"/>
          <a:sym typeface="Source Sans Pro"/>
        </a:defRPr>
      </a:lvl5pPr>
      <a:lvl6pPr marL="2514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6pPr>
      <a:lvl7pPr marL="2958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7pPr>
      <a:lvl8pPr marL="34032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8pPr>
      <a:lvl9pPr marL="3847704" marR="0" indent="-291704" algn="l" defTabSz="821532" rtl="0" latinLnBrk="0">
        <a:lnSpc>
          <a:spcPct val="130000"/>
        </a:lnSpc>
        <a:spcBef>
          <a:spcPts val="0"/>
        </a:spcBef>
        <a:spcAft>
          <a:spcPts val="0"/>
        </a:spcAft>
        <a:buClrTx/>
        <a:buSzPct val="145000"/>
        <a:buFontTx/>
        <a:buChar char="•"/>
        <a:tabLst/>
        <a:defRPr sz="2100" b="0" i="0" u="none" strike="noStrike" cap="none" spc="-22" baseline="0">
          <a:ln>
            <a:noFill/>
          </a:ln>
          <a:solidFill>
            <a:srgbClr val="394256"/>
          </a:solidFill>
          <a:uFillTx/>
          <a:latin typeface="+mn-lt"/>
          <a:ea typeface="+mn-ea"/>
          <a:cs typeface="+mn-cs"/>
          <a:sym typeface="Source Sans Pro"/>
        </a:defRPr>
      </a:lvl9pPr>
    </p:bodyStyle>
    <p:otherStyle>
      <a:lvl1pPr marL="0" marR="0" indent="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1pPr>
      <a:lvl2pPr marL="0" marR="0" indent="2286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2pPr>
      <a:lvl3pPr marL="0" marR="0" indent="4572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3pPr>
      <a:lvl4pPr marL="0" marR="0" indent="6858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4pPr>
      <a:lvl5pPr marL="0" marR="0" indent="9144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5pPr>
      <a:lvl6pPr marL="0" marR="0" indent="11430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6pPr>
      <a:lvl7pPr marL="0" marR="0" indent="13716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7pPr>
      <a:lvl8pPr marL="0" marR="0" indent="16002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8pPr>
      <a:lvl9pPr marL="0" marR="0" indent="1828800" algn="ctr" defTabSz="821532" latinLnBrk="0">
        <a:lnSpc>
          <a:spcPct val="100000"/>
        </a:lnSpc>
        <a:spcBef>
          <a:spcPts val="0"/>
        </a:spcBef>
        <a:spcAft>
          <a:spcPts val="0"/>
        </a:spcAft>
        <a:buClrTx/>
        <a:buSzTx/>
        <a:buFontTx/>
        <a:buNone/>
        <a:tabLst/>
        <a:defRPr sz="1600" b="0" i="0" u="none" strike="noStrike" cap="none" spc="-16" baseline="0">
          <a:ln>
            <a:noFill/>
          </a:ln>
          <a:solidFill>
            <a:schemeClr val="tx1"/>
          </a:solidFill>
          <a:uFillTx/>
          <a:latin typeface="+mn-lt"/>
          <a:ea typeface="+mn-ea"/>
          <a:cs typeface="+mn-cs"/>
          <a:sym typeface="Source Sans Pr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F23950-3D5D-4C6F-91E4-2DD950407969}"/>
              </a:ext>
            </a:extLst>
          </p:cNvPr>
          <p:cNvPicPr>
            <a:picLocks noChangeAspect="1"/>
          </p:cNvPicPr>
          <p:nvPr/>
        </p:nvPicPr>
        <p:blipFill>
          <a:blip r:embed="rId2"/>
          <a:stretch>
            <a:fillRect/>
          </a:stretch>
        </p:blipFill>
        <p:spPr>
          <a:xfrm>
            <a:off x="0" y="2024476"/>
            <a:ext cx="5119967" cy="8556657"/>
          </a:xfrm>
          <a:prstGeom prst="rect">
            <a:avLst/>
          </a:prstGeom>
        </p:spPr>
      </p:pic>
      <p:sp>
        <p:nvSpPr>
          <p:cNvPr id="18" name="Rectangle 10"/>
          <p:cNvSpPr/>
          <p:nvPr/>
        </p:nvSpPr>
        <p:spPr>
          <a:xfrm rot="10800000">
            <a:off x="18368244" y="6945440"/>
            <a:ext cx="6015756" cy="3804118"/>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3"/>
          <a:srcRect l="21193" r="37866"/>
          <a:stretch/>
        </p:blipFill>
        <p:spPr>
          <a:xfrm>
            <a:off x="0" y="10777348"/>
            <a:ext cx="24384000" cy="2938652"/>
          </a:xfrm>
          <a:prstGeom prst="rect">
            <a:avLst/>
          </a:prstGeom>
          <a:solidFill>
            <a:srgbClr val="0070C0"/>
          </a:solidFill>
        </p:spPr>
      </p:pic>
      <p:sp>
        <p:nvSpPr>
          <p:cNvPr id="20" name="TextBox 19">
            <a:extLst>
              <a:ext uri="{FF2B5EF4-FFF2-40B4-BE49-F238E27FC236}">
                <a16:creationId xmlns:a16="http://schemas.microsoft.com/office/drawing/2014/main" id="{75E478E2-2BC5-4F72-B3B4-79EDC7189A87}"/>
              </a:ext>
            </a:extLst>
          </p:cNvPr>
          <p:cNvSpPr txBox="1"/>
          <p:nvPr/>
        </p:nvSpPr>
        <p:spPr>
          <a:xfrm>
            <a:off x="167466" y="6302805"/>
            <a:ext cx="15948834" cy="4647426"/>
          </a:xfrm>
          <a:prstGeom prst="rect">
            <a:avLst/>
          </a:prstGeom>
          <a:noFill/>
        </p:spPr>
        <p:txBody>
          <a:bodyPr wrap="square" rtlCol="0">
            <a:spAutoFit/>
          </a:bodyPr>
          <a:lstStyle/>
          <a:p>
            <a:pPr algn="l" defTabSz="1828800" hangingPunct="1"/>
            <a:r>
              <a:rPr lang="en-US" sz="6600" dirty="0">
                <a:solidFill>
                  <a:srgbClr val="002060"/>
                </a:solidFill>
              </a:rPr>
              <a:t>   INVESTOR CONFERENCE CALL</a:t>
            </a:r>
          </a:p>
          <a:p>
            <a:pPr algn="l" defTabSz="1828800" hangingPunct="1"/>
            <a:r>
              <a:rPr lang="en-GB" sz="3200" b="1" kern="1200" dirty="0">
                <a:solidFill>
                  <a:srgbClr val="002060"/>
                </a:solidFill>
                <a:latin typeface="Arial" panose="020B0604020202020204" pitchFamily="34" charset="0"/>
                <a:ea typeface="Source Sans Pro"/>
                <a:cs typeface="Arial" panose="020B0604020202020204" pitchFamily="34" charset="0"/>
              </a:rPr>
              <a:t>       For the year ended 30 September 2023</a:t>
            </a:r>
            <a:br>
              <a:rPr lang="en-GB" sz="6600" b="1" kern="1200" dirty="0">
                <a:solidFill>
                  <a:srgbClr val="002060"/>
                </a:solidFill>
                <a:latin typeface="Arial" panose="020B0604020202020204" pitchFamily="34" charset="0"/>
                <a:ea typeface="Source Sans Pro"/>
                <a:cs typeface="Arial" panose="020B0604020202020204" pitchFamily="34" charset="0"/>
              </a:rPr>
            </a:br>
            <a:endParaRPr lang="en-GB" sz="6600" b="1" kern="1200" dirty="0">
              <a:solidFill>
                <a:srgbClr val="002060"/>
              </a:solidFill>
              <a:latin typeface="Arial" panose="020B0604020202020204" pitchFamily="34" charset="0"/>
              <a:ea typeface="Source Sans Pro"/>
              <a:cs typeface="Arial" panose="020B0604020202020204" pitchFamily="34" charset="0"/>
            </a:endParaRPr>
          </a:p>
          <a:p>
            <a:pPr algn="l" defTabSz="1828800" hangingPunct="1"/>
            <a:endParaRPr lang="en-GB" sz="6600" b="1" kern="1200" dirty="0">
              <a:solidFill>
                <a:srgbClr val="002060"/>
              </a:solidFill>
              <a:latin typeface="Arial" panose="020B0604020202020204" pitchFamily="34" charset="0"/>
              <a:ea typeface="Source Sans Pro"/>
              <a:cs typeface="Arial" panose="020B0604020202020204" pitchFamily="34" charset="0"/>
            </a:endParaRPr>
          </a:p>
          <a:p>
            <a:pPr algn="l" defTabSz="1828800" hangingPunct="1"/>
            <a:r>
              <a:rPr lang="en-GB" sz="6600" b="1" kern="1200" dirty="0">
                <a:solidFill>
                  <a:srgbClr val="002060"/>
                </a:solidFill>
                <a:latin typeface="Arial" panose="020B0604020202020204" pitchFamily="34" charset="0"/>
                <a:ea typeface="Source Sans Pro"/>
                <a:cs typeface="Arial" panose="020B0604020202020204" pitchFamily="34" charset="0"/>
              </a:rPr>
              <a:t>    </a:t>
            </a:r>
            <a:r>
              <a:rPr lang="en-GB" sz="4800" kern="1200" dirty="0">
                <a:solidFill>
                  <a:srgbClr val="002060"/>
                </a:solidFill>
                <a:latin typeface="Arial" panose="020B0604020202020204" pitchFamily="34" charset="0"/>
                <a:ea typeface="Source Sans Pro"/>
                <a:cs typeface="Arial" panose="020B0604020202020204" pitchFamily="34" charset="0"/>
              </a:rPr>
              <a:t>Presented by</a:t>
            </a:r>
            <a:r>
              <a:rPr lang="en-GB" sz="5400" kern="1200" dirty="0">
                <a:solidFill>
                  <a:srgbClr val="002060"/>
                </a:solidFill>
                <a:latin typeface="Arial" panose="020B0604020202020204" pitchFamily="34" charset="0"/>
                <a:ea typeface="Source Sans Pro"/>
                <a:cs typeface="Arial" panose="020B0604020202020204" pitchFamily="34" charset="0"/>
              </a:rPr>
              <a:t>:  Amar Kulkarni, CFO</a:t>
            </a:r>
            <a:endParaRPr lang="en-GB" sz="6600" kern="1200" dirty="0">
              <a:solidFill>
                <a:srgbClr val="002060"/>
              </a:solidFill>
              <a:latin typeface="Arial" panose="020B0604020202020204" pitchFamily="34" charset="0"/>
              <a:ea typeface="Source Sans Pro"/>
              <a:cs typeface="Arial" panose="020B0604020202020204" pitchFamily="34" charset="0"/>
            </a:endParaRPr>
          </a:p>
        </p:txBody>
      </p:sp>
      <p:pic>
        <p:nvPicPr>
          <p:cNvPr id="9" name="Picture 8">
            <a:extLst>
              <a:ext uri="{FF2B5EF4-FFF2-40B4-BE49-F238E27FC236}">
                <a16:creationId xmlns:a16="http://schemas.microsoft.com/office/drawing/2014/main" id="{61CF158F-3513-4CCC-B9EF-51970D45B019}"/>
              </a:ext>
            </a:extLst>
          </p:cNvPr>
          <p:cNvPicPr>
            <a:picLocks noChangeAspect="1"/>
          </p:cNvPicPr>
          <p:nvPr/>
        </p:nvPicPr>
        <p:blipFill>
          <a:blip r:embed="rId4"/>
          <a:stretch>
            <a:fillRect/>
          </a:stretch>
        </p:blipFill>
        <p:spPr>
          <a:xfrm>
            <a:off x="14735239" y="2241285"/>
            <a:ext cx="5348160" cy="3047887"/>
          </a:xfrm>
          <a:prstGeom prst="rect">
            <a:avLst/>
          </a:prstGeom>
          <a:ln>
            <a:noFill/>
          </a:ln>
        </p:spPr>
      </p:pic>
      <p:pic>
        <p:nvPicPr>
          <p:cNvPr id="16" name="Picture 15">
            <a:extLst>
              <a:ext uri="{FF2B5EF4-FFF2-40B4-BE49-F238E27FC236}">
                <a16:creationId xmlns:a16="http://schemas.microsoft.com/office/drawing/2014/main" id="{AAB6CF0B-B54B-4D5F-84B7-FB3A48362FA8}"/>
              </a:ext>
            </a:extLst>
          </p:cNvPr>
          <p:cNvPicPr>
            <a:picLocks noChangeAspect="1"/>
          </p:cNvPicPr>
          <p:nvPr/>
        </p:nvPicPr>
        <p:blipFill rotWithShape="1">
          <a:blip r:embed="rId3"/>
          <a:srcRect l="62309" r="2651" b="34564"/>
          <a:stretch/>
        </p:blipFill>
        <p:spPr>
          <a:xfrm>
            <a:off x="17595230" y="11443562"/>
            <a:ext cx="5911868" cy="1621180"/>
          </a:xfrm>
          <a:prstGeom prst="rect">
            <a:avLst/>
          </a:prstGeom>
        </p:spPr>
      </p:pic>
    </p:spTree>
    <p:extLst>
      <p:ext uri="{BB962C8B-B14F-4D97-AF65-F5344CB8AC3E}">
        <p14:creationId xmlns:p14="http://schemas.microsoft.com/office/powerpoint/2010/main" val="1056290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8" name="Rectangle: Rounded Corners 7">
            <a:extLst>
              <a:ext uri="{FF2B5EF4-FFF2-40B4-BE49-F238E27FC236}">
                <a16:creationId xmlns:a16="http://schemas.microsoft.com/office/drawing/2014/main" id="{F607789E-FE03-43F6-AAB3-CE671A4B2500}"/>
              </a:ext>
            </a:extLst>
          </p:cNvPr>
          <p:cNvSpPr/>
          <p:nvPr/>
        </p:nvSpPr>
        <p:spPr>
          <a:xfrm>
            <a:off x="0" y="2557063"/>
            <a:ext cx="24198057" cy="9687942"/>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4400" dirty="0">
              <a:solidFill>
                <a:srgbClr val="003523"/>
              </a:solidFill>
            </a:endParaRPr>
          </a:p>
        </p:txBody>
      </p:sp>
      <p:sp>
        <p:nvSpPr>
          <p:cNvPr id="12" name="Rounded Rectangle 10">
            <a:extLst>
              <a:ext uri="{FF2B5EF4-FFF2-40B4-BE49-F238E27FC236}">
                <a16:creationId xmlns:a16="http://schemas.microsoft.com/office/drawing/2014/main" id="{6672AE94-E0A0-4FF1-969A-6865BC9C3655}"/>
              </a:ext>
            </a:extLst>
          </p:cNvPr>
          <p:cNvSpPr/>
          <p:nvPr/>
        </p:nvSpPr>
        <p:spPr>
          <a:xfrm>
            <a:off x="371476" y="656578"/>
            <a:ext cx="23020544" cy="149629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rtl="1"/>
            <a:r>
              <a:rPr lang="en-US" sz="4800" dirty="0">
                <a:solidFill>
                  <a:schemeClr val="accent5">
                    <a:lumMod val="50000"/>
                  </a:schemeClr>
                </a:solidFill>
              </a:rPr>
              <a:t>ANNOUNCEMENT                                                                   29 OCTOBER 2023</a:t>
            </a:r>
            <a:endParaRPr lang="ar-QA" sz="4800" dirty="0">
              <a:solidFill>
                <a:schemeClr val="accent5">
                  <a:lumMod val="50000"/>
                </a:schemeClr>
              </a:solidFill>
            </a:endParaRPr>
          </a:p>
        </p:txBody>
      </p:sp>
      <p:sp>
        <p:nvSpPr>
          <p:cNvPr id="3" name="Rectangle 2">
            <a:extLst>
              <a:ext uri="{FF2B5EF4-FFF2-40B4-BE49-F238E27FC236}">
                <a16:creationId xmlns:a16="http://schemas.microsoft.com/office/drawing/2014/main" id="{7525E896-265E-45F8-B0AC-A86D02636967}"/>
              </a:ext>
            </a:extLst>
          </p:cNvPr>
          <p:cNvSpPr/>
          <p:nvPr/>
        </p:nvSpPr>
        <p:spPr>
          <a:xfrm>
            <a:off x="3799785" y="4229913"/>
            <a:ext cx="16163925" cy="5606343"/>
          </a:xfrm>
          <a:prstGeom prst="rect">
            <a:avLst/>
          </a:prstGeom>
        </p:spPr>
        <p:txBody>
          <a:bodyPr wrap="square">
            <a:spAutoFit/>
          </a:bodyPr>
          <a:lstStyle/>
          <a:p>
            <a:pPr algn="l" rtl="1">
              <a:lnSpc>
                <a:spcPct val="107000"/>
              </a:lnSpc>
              <a:spcAft>
                <a:spcPts val="800"/>
              </a:spcAft>
            </a:pPr>
            <a:r>
              <a:rPr lang="en-US" sz="3600" dirty="0">
                <a:latin typeface="Calibri" panose="020F0502020204030204" pitchFamily="34" charset="0"/>
                <a:ea typeface="Calibri" panose="020F0502020204030204" pitchFamily="34" charset="0"/>
                <a:cs typeface="Sultan Medium" pitchFamily="2" charset="-78"/>
              </a:rPr>
              <a:t>Widam Food Company (QPSC) announces receiving a letter from the Government for being awarded a compensation amount of QAR 115,200,000 in lieu of direct losses incurred by the company for services extended to the Government for previous years until year 2023. The company is to receive QAR 38,400,000 for year 2024 for continuing to provide the services in year 2024.           </a:t>
            </a:r>
            <a:endParaRPr lang="en-US" sz="3600" dirty="0">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3600" dirty="0">
                <a:latin typeface="Calibri" panose="020F0502020204030204" pitchFamily="34" charset="0"/>
                <a:ea typeface="Calibri" panose="020F0502020204030204" pitchFamily="34" charset="0"/>
                <a:cs typeface="Sultan Medium" pitchFamily="2" charset="-78"/>
              </a:rPr>
              <a:t> </a:t>
            </a:r>
            <a:endParaRPr lang="en-US" sz="3600" dirty="0">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en-US" sz="3600" dirty="0">
                <a:latin typeface="Calibri" panose="020F0502020204030204" pitchFamily="34" charset="0"/>
                <a:ea typeface="Calibri" panose="020F0502020204030204" pitchFamily="34" charset="0"/>
                <a:cs typeface="Sultan Medium" pitchFamily="2" charset="-78"/>
              </a:rPr>
              <a:t>The company declares that a review its losses incurred by its Branch in the Republic of Sudan, due to the current political situation there and the company intends to disclose the full impairment impact as soon as it is completed.                                </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686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8" name="Rectangle: Rounded Corners 7">
            <a:extLst>
              <a:ext uri="{FF2B5EF4-FFF2-40B4-BE49-F238E27FC236}">
                <a16:creationId xmlns:a16="http://schemas.microsoft.com/office/drawing/2014/main" id="{F607789E-FE03-43F6-AAB3-CE671A4B2500}"/>
              </a:ext>
            </a:extLst>
          </p:cNvPr>
          <p:cNvSpPr/>
          <p:nvPr/>
        </p:nvSpPr>
        <p:spPr>
          <a:xfrm>
            <a:off x="0" y="2557063"/>
            <a:ext cx="24198057" cy="9687942"/>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4400" dirty="0">
              <a:solidFill>
                <a:srgbClr val="003523"/>
              </a:solidFill>
            </a:endParaRPr>
          </a:p>
        </p:txBody>
      </p:sp>
      <p:sp>
        <p:nvSpPr>
          <p:cNvPr id="12" name="Rounded Rectangle 10">
            <a:extLst>
              <a:ext uri="{FF2B5EF4-FFF2-40B4-BE49-F238E27FC236}">
                <a16:creationId xmlns:a16="http://schemas.microsoft.com/office/drawing/2014/main" id="{6672AE94-E0A0-4FF1-969A-6865BC9C3655}"/>
              </a:ext>
            </a:extLst>
          </p:cNvPr>
          <p:cNvSpPr/>
          <p:nvPr/>
        </p:nvSpPr>
        <p:spPr>
          <a:xfrm>
            <a:off x="371476" y="656578"/>
            <a:ext cx="23020544" cy="149629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rtl="1"/>
            <a:r>
              <a:rPr lang="en-US" sz="4800" dirty="0">
                <a:solidFill>
                  <a:schemeClr val="accent5">
                    <a:lumMod val="50000"/>
                  </a:schemeClr>
                </a:solidFill>
              </a:rPr>
              <a:t>ANNOUNCEMENT                                                                   29 OCTOBER 2023</a:t>
            </a:r>
            <a:endParaRPr lang="ar-QA" sz="4800" dirty="0">
              <a:solidFill>
                <a:schemeClr val="accent5">
                  <a:lumMod val="50000"/>
                </a:schemeClr>
              </a:solidFill>
            </a:endParaRPr>
          </a:p>
        </p:txBody>
      </p:sp>
      <p:sp>
        <p:nvSpPr>
          <p:cNvPr id="2" name="Rectangle 1">
            <a:extLst>
              <a:ext uri="{FF2B5EF4-FFF2-40B4-BE49-F238E27FC236}">
                <a16:creationId xmlns:a16="http://schemas.microsoft.com/office/drawing/2014/main" id="{9591AEE6-8446-44CE-8807-8757FDD9EBEF}"/>
              </a:ext>
            </a:extLst>
          </p:cNvPr>
          <p:cNvSpPr/>
          <p:nvPr/>
        </p:nvSpPr>
        <p:spPr>
          <a:xfrm>
            <a:off x="3959915" y="4433550"/>
            <a:ext cx="16278225" cy="5837817"/>
          </a:xfrm>
          <a:prstGeom prst="rect">
            <a:avLst/>
          </a:prstGeom>
        </p:spPr>
        <p:txBody>
          <a:bodyPr wrap="square">
            <a:spAutoFit/>
          </a:bodyPr>
          <a:lstStyle/>
          <a:p>
            <a:pPr algn="just" rtl="1">
              <a:lnSpc>
                <a:spcPct val="107000"/>
              </a:lnSpc>
              <a:spcAft>
                <a:spcPts val="800"/>
              </a:spcAft>
            </a:pPr>
            <a:r>
              <a:rPr lang="ar-QA" sz="3600" dirty="0">
                <a:latin typeface="Calibri" panose="020F0502020204030204" pitchFamily="34" charset="0"/>
                <a:ea typeface="Calibri" panose="020F0502020204030204" pitchFamily="34" charset="0"/>
                <a:cs typeface="Sultan Medium" pitchFamily="2" charset="-78"/>
              </a:rPr>
              <a:t>تعلن شركة ودام الغذائية (ش م ع ق) عن تلقيها خطاب من الجهات الحكومية ذات الصلة  بشأن تعويضها بمبلغ  قدره </a:t>
            </a:r>
            <a:r>
              <a:rPr lang="en-US" sz="3600" dirty="0">
                <a:latin typeface="Calibri" panose="020F0502020204030204" pitchFamily="34" charset="0"/>
                <a:ea typeface="Calibri" panose="020F0502020204030204" pitchFamily="34" charset="0"/>
                <a:cs typeface="Sultan Medium" pitchFamily="2" charset="-78"/>
              </a:rPr>
              <a:t>115,200,000</a:t>
            </a:r>
            <a:r>
              <a:rPr lang="ar-QA" sz="3600" dirty="0">
                <a:latin typeface="Calibri" panose="020F0502020204030204" pitchFamily="34" charset="0"/>
                <a:ea typeface="Calibri" panose="020F0502020204030204" pitchFamily="34" charset="0"/>
                <a:cs typeface="Sultan Medium" pitchFamily="2" charset="-78"/>
              </a:rPr>
              <a:t> ريال قطري عن الخسائر المباشرة  المترتية على تقديم خدمات للدولة  وذلك عن السنوات السابقة وحتى عام 2023م كما سيتم تعويضها بمبلغ </a:t>
            </a:r>
            <a:r>
              <a:rPr lang="en-US" sz="3600" dirty="0">
                <a:latin typeface="Calibri" panose="020F0502020204030204" pitchFamily="34" charset="0"/>
                <a:ea typeface="Calibri" panose="020F0502020204030204" pitchFamily="34" charset="0"/>
                <a:cs typeface="Sultan Medium" pitchFamily="2" charset="-78"/>
              </a:rPr>
              <a:t>38,400,000</a:t>
            </a:r>
            <a:r>
              <a:rPr lang="ar-QA" sz="3600" dirty="0">
                <a:latin typeface="Calibri" panose="020F0502020204030204" pitchFamily="34" charset="0"/>
                <a:ea typeface="Calibri" panose="020F0502020204030204" pitchFamily="34" charset="0"/>
                <a:cs typeface="Sultan Medium" pitchFamily="2" charset="-78"/>
              </a:rPr>
              <a:t> ريال  خلال العام القادم  2024م وذلك نظير  الاستمرار في تقديم الخدمات خلال العام القادم 2024م .</a:t>
            </a:r>
            <a:endParaRPr lang="en-US" sz="3600" dirty="0">
              <a:latin typeface="Calibri" panose="020F0502020204030204" pitchFamily="34" charset="0"/>
              <a:ea typeface="Calibri" panose="020F0502020204030204" pitchFamily="34" charset="0"/>
              <a:cs typeface="Sultan Medium" pitchFamily="2" charset="-78"/>
            </a:endParaRPr>
          </a:p>
          <a:p>
            <a:pPr algn="just" rtl="1">
              <a:lnSpc>
                <a:spcPct val="107000"/>
              </a:lnSpc>
              <a:spcAft>
                <a:spcPts val="800"/>
              </a:spcAft>
            </a:pPr>
            <a:endParaRPr lang="en-US" sz="3600" dirty="0">
              <a:latin typeface="Calibri" panose="020F0502020204030204" pitchFamily="34" charset="0"/>
              <a:ea typeface="Calibri" panose="020F0502020204030204" pitchFamily="34" charset="0"/>
              <a:cs typeface="Sultan Medium" pitchFamily="2" charset="-78"/>
            </a:endParaRPr>
          </a:p>
          <a:p>
            <a:pPr algn="just" rtl="1">
              <a:lnSpc>
                <a:spcPct val="107000"/>
              </a:lnSpc>
              <a:spcAft>
                <a:spcPts val="800"/>
              </a:spcAft>
            </a:pPr>
            <a:endParaRPr lang="en-US" sz="3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QA" sz="3600" dirty="0">
                <a:latin typeface="Calibri" panose="020F0502020204030204" pitchFamily="34" charset="0"/>
                <a:ea typeface="Calibri" panose="020F0502020204030204" pitchFamily="34" charset="0"/>
                <a:cs typeface="Sultan Medium" pitchFamily="2" charset="-78"/>
              </a:rPr>
              <a:t>كما تنوه الشركة انها  تقوم بتقدير الخسائر المترتبة من عملياتها في فرعها بجمهورية السودان  والمترتبه عن الاوضاع السياسية الراهنة  وسيتم بيان آثرها المالي فور الانتهاء من تلك التقديرات.</a:t>
            </a:r>
            <a:endParaRPr lang="en-US" sz="3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QA" sz="3600" dirty="0">
                <a:latin typeface="Calibri" panose="020F0502020204030204" pitchFamily="34" charset="0"/>
                <a:ea typeface="Calibri" panose="020F0502020204030204" pitchFamily="34" charset="0"/>
                <a:cs typeface="Sultan Medium" pitchFamily="2" charset="-78"/>
              </a:rPr>
              <a:t>   </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794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rot="10800000">
            <a:off x="7906871" y="1792973"/>
            <a:ext cx="16477129" cy="8956585"/>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2"/>
          <a:srcRect l="21193" r="37866"/>
          <a:stretch/>
        </p:blipFill>
        <p:spPr>
          <a:xfrm>
            <a:off x="0" y="10777348"/>
            <a:ext cx="24384000" cy="2938652"/>
          </a:xfrm>
          <a:prstGeom prst="rect">
            <a:avLst/>
          </a:prstGeom>
          <a:solidFill>
            <a:srgbClr val="0070C0"/>
          </a:solidFill>
        </p:spPr>
      </p:pic>
      <p:sp>
        <p:nvSpPr>
          <p:cNvPr id="2" name="TextBox 1">
            <a:extLst>
              <a:ext uri="{FF2B5EF4-FFF2-40B4-BE49-F238E27FC236}">
                <a16:creationId xmlns:a16="http://schemas.microsoft.com/office/drawing/2014/main" id="{08E2CB20-F508-4F07-B4C3-DC1D6FFA399E}"/>
              </a:ext>
            </a:extLst>
          </p:cNvPr>
          <p:cNvSpPr txBox="1"/>
          <p:nvPr/>
        </p:nvSpPr>
        <p:spPr>
          <a:xfrm>
            <a:off x="430306" y="483578"/>
            <a:ext cx="13644281" cy="2080328"/>
          </a:xfrm>
          <a:prstGeom prst="rect">
            <a:avLst/>
          </a:prstGeom>
          <a:solidFill>
            <a:schemeClr val="bg2">
              <a:lumMod val="95000"/>
              <a:alpha val="32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lang="en-US" sz="9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r>
              <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rPr>
              <a:t>Disclaimer</a:t>
            </a:r>
          </a:p>
          <a:p>
            <a:pPr marL="0" marR="0" indent="0" algn="l" defTabSz="821531" rtl="0" fontAlgn="auto" latinLnBrk="0" hangingPunct="0">
              <a:lnSpc>
                <a:spcPts val="10000"/>
              </a:lnSpc>
              <a:spcBef>
                <a:spcPts val="0"/>
              </a:spcBef>
              <a:spcAft>
                <a:spcPts val="0"/>
              </a:spcAft>
              <a:buClrTx/>
              <a:buSzTx/>
              <a:buFontTx/>
              <a:buNone/>
              <a:tabLst/>
            </a:pPr>
            <a:endParaRPr lang="en-US" sz="3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p:txBody>
      </p:sp>
      <p:sp>
        <p:nvSpPr>
          <p:cNvPr id="4" name="TextBox 3">
            <a:extLst>
              <a:ext uri="{FF2B5EF4-FFF2-40B4-BE49-F238E27FC236}">
                <a16:creationId xmlns:a16="http://schemas.microsoft.com/office/drawing/2014/main" id="{0FEF5B4A-4E50-4E6C-B41D-3E8D590890FE}"/>
              </a:ext>
            </a:extLst>
          </p:cNvPr>
          <p:cNvSpPr txBox="1"/>
          <p:nvPr/>
        </p:nvSpPr>
        <p:spPr>
          <a:xfrm>
            <a:off x="430305" y="4245907"/>
            <a:ext cx="13644281" cy="23602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GB" sz="2400" dirty="0">
                <a:solidFill>
                  <a:srgbClr val="002060"/>
                </a:solidFill>
              </a:rPr>
              <a:t>This presentation has been prepared for information purposes only and is not and does not form part of any offer for sale or solicitation of any offer to subscribe for or purchase or sell any securities nor shall it or any part of it form the basis of or be relied on in connection with any contract or commitment whatsoever.</a:t>
            </a:r>
            <a:endParaRPr lang="ar-QA" sz="2400" dirty="0">
              <a:solidFill>
                <a:srgbClr val="002060"/>
              </a:solidFill>
            </a:endParaRPr>
          </a:p>
          <a:p>
            <a:pPr algn="l"/>
            <a:endParaRPr lang="ar-QA" sz="2400" dirty="0">
              <a:solidFill>
                <a:srgbClr val="002060"/>
              </a:solidFill>
            </a:endParaRPr>
          </a:p>
          <a:p>
            <a:pPr algn="l"/>
            <a:endParaRPr lang="en-GB" sz="2400" b="1" spc="-110" dirty="0">
              <a:solidFill>
                <a:srgbClr val="002060"/>
              </a:solidFill>
              <a:latin typeface="+mn-lt"/>
              <a:ea typeface="+mn-ea"/>
              <a:cs typeface="+mn-cs"/>
              <a:sym typeface="Source Sans Pro"/>
            </a:endParaRPr>
          </a:p>
        </p:txBody>
      </p:sp>
      <p:pic>
        <p:nvPicPr>
          <p:cNvPr id="13" name="Picture 12">
            <a:extLst>
              <a:ext uri="{FF2B5EF4-FFF2-40B4-BE49-F238E27FC236}">
                <a16:creationId xmlns:a16="http://schemas.microsoft.com/office/drawing/2014/main" id="{5B58363C-B7A2-4733-82D4-BA4A4C85F79E}"/>
              </a:ext>
            </a:extLst>
          </p:cNvPr>
          <p:cNvPicPr>
            <a:picLocks noChangeAspect="1"/>
          </p:cNvPicPr>
          <p:nvPr/>
        </p:nvPicPr>
        <p:blipFill>
          <a:blip r:embed="rId3"/>
          <a:stretch>
            <a:fillRect/>
          </a:stretch>
        </p:blipFill>
        <p:spPr>
          <a:xfrm>
            <a:off x="16633297" y="4885559"/>
            <a:ext cx="7607268" cy="4335340"/>
          </a:xfrm>
          <a:prstGeom prst="rect">
            <a:avLst/>
          </a:prstGeom>
          <a:ln>
            <a:noFill/>
          </a:ln>
        </p:spPr>
      </p:pic>
    </p:spTree>
    <p:extLst>
      <p:ext uri="{BB962C8B-B14F-4D97-AF65-F5344CB8AC3E}">
        <p14:creationId xmlns:p14="http://schemas.microsoft.com/office/powerpoint/2010/main" val="3428957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rot="10800000">
            <a:off x="7906871" y="1792973"/>
            <a:ext cx="16477129" cy="8956585"/>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2"/>
          <a:srcRect l="21193" r="37866"/>
          <a:stretch/>
        </p:blipFill>
        <p:spPr>
          <a:xfrm>
            <a:off x="0" y="10777348"/>
            <a:ext cx="24384000" cy="2938652"/>
          </a:xfrm>
          <a:prstGeom prst="rect">
            <a:avLst/>
          </a:prstGeom>
          <a:solidFill>
            <a:srgbClr val="0070C0"/>
          </a:solidFill>
        </p:spPr>
      </p:pic>
      <p:sp>
        <p:nvSpPr>
          <p:cNvPr id="2" name="TextBox 1">
            <a:extLst>
              <a:ext uri="{FF2B5EF4-FFF2-40B4-BE49-F238E27FC236}">
                <a16:creationId xmlns:a16="http://schemas.microsoft.com/office/drawing/2014/main" id="{08E2CB20-F508-4F07-B4C3-DC1D6FFA399E}"/>
              </a:ext>
            </a:extLst>
          </p:cNvPr>
          <p:cNvSpPr txBox="1"/>
          <p:nvPr/>
        </p:nvSpPr>
        <p:spPr>
          <a:xfrm>
            <a:off x="3424518" y="3636375"/>
            <a:ext cx="13644281" cy="2080328"/>
          </a:xfrm>
          <a:prstGeom prst="rect">
            <a:avLst/>
          </a:prstGeom>
          <a:solidFill>
            <a:schemeClr val="bg2">
              <a:lumMod val="95000"/>
              <a:alpha val="32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a:p>
            <a:pPr marL="0" marR="0" indent="0" defTabSz="821531" rtl="0" fontAlgn="auto" latinLnBrk="0" hangingPunct="0">
              <a:lnSpc>
                <a:spcPts val="10000"/>
              </a:lnSpc>
              <a:spcBef>
                <a:spcPts val="0"/>
              </a:spcBef>
              <a:spcAft>
                <a:spcPts val="0"/>
              </a:spcAft>
              <a:buClrTx/>
              <a:buSzTx/>
              <a:buFontTx/>
              <a:buNone/>
              <a:tabLst/>
            </a:pPr>
            <a:endParaRPr lang="en-US" sz="9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defTabSz="821531" rtl="0" fontAlgn="auto" latinLnBrk="0" hangingPunct="0">
              <a:lnSpc>
                <a:spcPts val="10000"/>
              </a:lnSpc>
              <a:spcBef>
                <a:spcPts val="0"/>
              </a:spcBef>
              <a:spcAft>
                <a:spcPts val="0"/>
              </a:spcAft>
              <a:buClrTx/>
              <a:buSzTx/>
              <a:buFontTx/>
              <a:buNone/>
              <a:tabLst/>
            </a:pPr>
            <a:r>
              <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rPr>
              <a:t>Thank You</a:t>
            </a:r>
          </a:p>
          <a:p>
            <a:pPr marL="0" marR="0" indent="0" defTabSz="821531" rtl="0" fontAlgn="auto" latinLnBrk="0" hangingPunct="0">
              <a:lnSpc>
                <a:spcPts val="10000"/>
              </a:lnSpc>
              <a:spcBef>
                <a:spcPts val="0"/>
              </a:spcBef>
              <a:spcAft>
                <a:spcPts val="0"/>
              </a:spcAft>
              <a:buClrTx/>
              <a:buSzTx/>
              <a:buFontTx/>
              <a:buNone/>
              <a:tabLst/>
            </a:pPr>
            <a:endParaRPr lang="en-US" sz="3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p:txBody>
      </p:sp>
      <p:pic>
        <p:nvPicPr>
          <p:cNvPr id="13" name="Picture 12">
            <a:extLst>
              <a:ext uri="{FF2B5EF4-FFF2-40B4-BE49-F238E27FC236}">
                <a16:creationId xmlns:a16="http://schemas.microsoft.com/office/drawing/2014/main" id="{5B58363C-B7A2-4733-82D4-BA4A4C85F79E}"/>
              </a:ext>
            </a:extLst>
          </p:cNvPr>
          <p:cNvPicPr>
            <a:picLocks noChangeAspect="1"/>
          </p:cNvPicPr>
          <p:nvPr/>
        </p:nvPicPr>
        <p:blipFill>
          <a:blip r:embed="rId3"/>
          <a:stretch>
            <a:fillRect/>
          </a:stretch>
        </p:blipFill>
        <p:spPr>
          <a:xfrm>
            <a:off x="16633297" y="4885559"/>
            <a:ext cx="7607268" cy="4335340"/>
          </a:xfrm>
          <a:prstGeom prst="rect">
            <a:avLst/>
          </a:prstGeom>
          <a:ln>
            <a:noFill/>
          </a:ln>
        </p:spPr>
      </p:pic>
    </p:spTree>
    <p:extLst>
      <p:ext uri="{BB962C8B-B14F-4D97-AF65-F5344CB8AC3E}">
        <p14:creationId xmlns:p14="http://schemas.microsoft.com/office/powerpoint/2010/main" val="3234523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p:nvPr/>
        </p:nvSpPr>
        <p:spPr>
          <a:xfrm rot="10800000">
            <a:off x="7906871" y="1792973"/>
            <a:ext cx="16477129" cy="8956585"/>
          </a:xfrm>
          <a:custGeom>
            <a:avLst/>
            <a:gdLst>
              <a:gd name="connsiteX0" fmla="*/ 0 w 6047347"/>
              <a:gd name="connsiteY0" fmla="*/ 0 h 3832037"/>
              <a:gd name="connsiteX1" fmla="*/ 6047347 w 6047347"/>
              <a:gd name="connsiteY1" fmla="*/ 0 h 3832037"/>
              <a:gd name="connsiteX2" fmla="*/ 6047347 w 6047347"/>
              <a:gd name="connsiteY2" fmla="*/ 3832037 h 3832037"/>
              <a:gd name="connsiteX3" fmla="*/ 0 w 6047347"/>
              <a:gd name="connsiteY3" fmla="*/ 3832037 h 3832037"/>
              <a:gd name="connsiteX4" fmla="*/ 0 w 6047347"/>
              <a:gd name="connsiteY4" fmla="*/ 0 h 3832037"/>
              <a:gd name="connsiteX0" fmla="*/ 0 w 6047347"/>
              <a:gd name="connsiteY0" fmla="*/ 0 h 3832037"/>
              <a:gd name="connsiteX1" fmla="*/ 6047347 w 6047347"/>
              <a:gd name="connsiteY1" fmla="*/ 0 h 3832037"/>
              <a:gd name="connsiteX2" fmla="*/ 0 w 6047347"/>
              <a:gd name="connsiteY2" fmla="*/ 3832037 h 3832037"/>
              <a:gd name="connsiteX3" fmla="*/ 0 w 6047347"/>
              <a:gd name="connsiteY3" fmla="*/ 0 h 3832037"/>
            </a:gdLst>
            <a:ahLst/>
            <a:cxnLst>
              <a:cxn ang="0">
                <a:pos x="connsiteX0" y="connsiteY0"/>
              </a:cxn>
              <a:cxn ang="0">
                <a:pos x="connsiteX1" y="connsiteY1"/>
              </a:cxn>
              <a:cxn ang="0">
                <a:pos x="connsiteX2" y="connsiteY2"/>
              </a:cxn>
              <a:cxn ang="0">
                <a:pos x="connsiteX3" y="connsiteY3"/>
              </a:cxn>
            </a:cxnLst>
            <a:rect l="l" t="t" r="r" b="b"/>
            <a:pathLst>
              <a:path w="6047347" h="3832037">
                <a:moveTo>
                  <a:pt x="0" y="0"/>
                </a:moveTo>
                <a:lnTo>
                  <a:pt x="6047347" y="0"/>
                </a:lnTo>
                <a:lnTo>
                  <a:pt x="0" y="3832037"/>
                </a:lnTo>
                <a:lnTo>
                  <a:pt x="0" y="0"/>
                </a:lnTo>
                <a:close/>
              </a:path>
            </a:pathLst>
          </a:custGeom>
          <a:solidFill>
            <a:schemeClr val="bg2">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noAutofit/>
          </a:bodyPr>
          <a:lstStyle/>
          <a:p>
            <a:pPr algn="l" defTabSz="1643062">
              <a:lnSpc>
                <a:spcPct val="130000"/>
              </a:lnSpc>
            </a:pPr>
            <a:endParaRPr lang="en-US" sz="4200" kern="1200" spc="-42" dirty="0">
              <a:solidFill>
                <a:srgbClr val="394256"/>
              </a:solidFill>
              <a:latin typeface="Source Sans Pro"/>
              <a:ea typeface="Source Sans Pro"/>
              <a:cs typeface="+mn-cs"/>
              <a:sym typeface="Source Sans Pro"/>
            </a:endParaRPr>
          </a:p>
        </p:txBody>
      </p:sp>
      <p:cxnSp>
        <p:nvCxnSpPr>
          <p:cNvPr id="15" name="Straight Connector 14">
            <a:extLst>
              <a:ext uri="{FF2B5EF4-FFF2-40B4-BE49-F238E27FC236}">
                <a16:creationId xmlns:a16="http://schemas.microsoft.com/office/drawing/2014/main" id="{A9B63745-EF5C-4688-B89F-CCB8EADD8C8E}"/>
              </a:ext>
            </a:extLst>
          </p:cNvPr>
          <p:cNvCxnSpPr>
            <a:cxnSpLocks/>
          </p:cNvCxnSpPr>
          <p:nvPr/>
        </p:nvCxnSpPr>
        <p:spPr>
          <a:xfrm>
            <a:off x="0" y="10749558"/>
            <a:ext cx="24384000" cy="0"/>
          </a:xfrm>
          <a:prstGeom prst="line">
            <a:avLst/>
          </a:prstGeom>
          <a:ln w="22225">
            <a:gradFill flip="none" rotWithShape="1">
              <a:gsLst>
                <a:gs pos="0">
                  <a:srgbClr val="002060"/>
                </a:gs>
                <a:gs pos="56000">
                  <a:srgbClr val="0070C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AF24D7B-B1AE-4754-8758-B6F48F942166}"/>
              </a:ext>
            </a:extLst>
          </p:cNvPr>
          <p:cNvSpPr/>
          <p:nvPr/>
        </p:nvSpPr>
        <p:spPr>
          <a:xfrm>
            <a:off x="15290800" y="5686437"/>
            <a:ext cx="2032000" cy="1128769"/>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wrap="square" lIns="142874" tIns="142874" rIns="142874" bIns="142874" numCol="1" spcCol="38100" rtlCol="0" anchor="ctr">
            <a:spAutoFit/>
          </a:bodyPr>
          <a:lstStyle/>
          <a:p>
            <a:pPr algn="l" defTabSz="1643062">
              <a:lnSpc>
                <a:spcPct val="130000"/>
              </a:lnSpc>
            </a:pPr>
            <a:endParaRPr lang="en-GB" sz="4200" kern="1200" spc="-42" dirty="0">
              <a:solidFill>
                <a:srgbClr val="394256"/>
              </a:solidFill>
              <a:latin typeface="Source Sans Pro"/>
              <a:ea typeface="Source Sans Pro"/>
              <a:cs typeface="+mn-cs"/>
              <a:sym typeface="Source Sans Pro"/>
            </a:endParaRPr>
          </a:p>
        </p:txBody>
      </p:sp>
      <p:pic>
        <p:nvPicPr>
          <p:cNvPr id="19" name="Picture 18">
            <a:extLst>
              <a:ext uri="{FF2B5EF4-FFF2-40B4-BE49-F238E27FC236}">
                <a16:creationId xmlns:a16="http://schemas.microsoft.com/office/drawing/2014/main" id="{111B6F7A-BBCC-4A9F-87CC-1A5CD899C20B}"/>
              </a:ext>
            </a:extLst>
          </p:cNvPr>
          <p:cNvPicPr>
            <a:picLocks noChangeAspect="1"/>
          </p:cNvPicPr>
          <p:nvPr/>
        </p:nvPicPr>
        <p:blipFill rotWithShape="1">
          <a:blip r:embed="rId2"/>
          <a:srcRect l="21193" r="37866"/>
          <a:stretch/>
        </p:blipFill>
        <p:spPr>
          <a:xfrm>
            <a:off x="0" y="10777348"/>
            <a:ext cx="24384000" cy="2938652"/>
          </a:xfrm>
          <a:prstGeom prst="rect">
            <a:avLst/>
          </a:prstGeom>
          <a:solidFill>
            <a:srgbClr val="0070C0"/>
          </a:solidFill>
        </p:spPr>
      </p:pic>
      <p:sp>
        <p:nvSpPr>
          <p:cNvPr id="2" name="TextBox 1">
            <a:extLst>
              <a:ext uri="{FF2B5EF4-FFF2-40B4-BE49-F238E27FC236}">
                <a16:creationId xmlns:a16="http://schemas.microsoft.com/office/drawing/2014/main" id="{08E2CB20-F508-4F07-B4C3-DC1D6FFA399E}"/>
              </a:ext>
            </a:extLst>
          </p:cNvPr>
          <p:cNvSpPr txBox="1"/>
          <p:nvPr/>
        </p:nvSpPr>
        <p:spPr>
          <a:xfrm>
            <a:off x="430306" y="483578"/>
            <a:ext cx="13644281" cy="2080328"/>
          </a:xfrm>
          <a:prstGeom prst="rect">
            <a:avLst/>
          </a:prstGeom>
          <a:solidFill>
            <a:schemeClr val="bg2">
              <a:lumMod val="95000"/>
              <a:alpha val="32000"/>
            </a:schemeClr>
          </a:solid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lang="en-US" sz="9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r>
              <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rPr>
              <a:t>ABOUT US</a:t>
            </a:r>
          </a:p>
          <a:p>
            <a:pPr marL="0" marR="0" indent="0" algn="l" defTabSz="821531" rtl="0" fontAlgn="auto" latinLnBrk="0" hangingPunct="0">
              <a:lnSpc>
                <a:spcPts val="10000"/>
              </a:lnSpc>
              <a:spcBef>
                <a:spcPts val="0"/>
              </a:spcBef>
              <a:spcAft>
                <a:spcPts val="0"/>
              </a:spcAft>
              <a:buClrTx/>
              <a:buSzTx/>
              <a:buFontTx/>
              <a:buNone/>
              <a:tabLst/>
            </a:pPr>
            <a:endParaRPr lang="en-US" sz="3600" b="1" spc="-110" dirty="0">
              <a:solidFill>
                <a:srgbClr val="002060"/>
              </a:solidFill>
              <a:latin typeface="Arial" panose="020B0604020202020204" pitchFamily="34" charset="0"/>
              <a:ea typeface="+mn-ea"/>
              <a:cs typeface="Arial" panose="020B0604020202020204" pitchFamily="34" charset="0"/>
              <a:sym typeface="Source Sans Pro"/>
            </a:endParaRPr>
          </a:p>
          <a:p>
            <a:pPr marL="0" marR="0" indent="0" algn="l" defTabSz="821531" rtl="0" fontAlgn="auto" latinLnBrk="0" hangingPunct="0">
              <a:lnSpc>
                <a:spcPts val="10000"/>
              </a:lnSpc>
              <a:spcBef>
                <a:spcPts val="0"/>
              </a:spcBef>
              <a:spcAft>
                <a:spcPts val="0"/>
              </a:spcAft>
              <a:buClrTx/>
              <a:buSzTx/>
              <a:buFontTx/>
              <a:buNone/>
              <a:tabLst/>
            </a:pPr>
            <a:endParaRPr kumimoji="0" lang="en-US" sz="9600" b="1" i="0" u="none" strike="noStrike" cap="none" spc="-110" normalizeH="0" baseline="0" dirty="0">
              <a:ln>
                <a:noFill/>
              </a:ln>
              <a:solidFill>
                <a:srgbClr val="002060"/>
              </a:solidFill>
              <a:effectLst/>
              <a:uFillTx/>
              <a:latin typeface="Arial" panose="020B0604020202020204" pitchFamily="34" charset="0"/>
              <a:ea typeface="+mn-ea"/>
              <a:cs typeface="Arial" panose="020B0604020202020204" pitchFamily="34" charset="0"/>
              <a:sym typeface="Source Sans Pro"/>
            </a:endParaRPr>
          </a:p>
        </p:txBody>
      </p:sp>
      <p:sp>
        <p:nvSpPr>
          <p:cNvPr id="4" name="TextBox 3">
            <a:extLst>
              <a:ext uri="{FF2B5EF4-FFF2-40B4-BE49-F238E27FC236}">
                <a16:creationId xmlns:a16="http://schemas.microsoft.com/office/drawing/2014/main" id="{0FEF5B4A-4E50-4E6C-B41D-3E8D590890FE}"/>
              </a:ext>
            </a:extLst>
          </p:cNvPr>
          <p:cNvSpPr txBox="1"/>
          <p:nvPr/>
        </p:nvSpPr>
        <p:spPr>
          <a:xfrm>
            <a:off x="430305" y="3507244"/>
            <a:ext cx="13644281" cy="3837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r>
              <a:rPr lang="en-GB" sz="2400" dirty="0">
                <a:solidFill>
                  <a:srgbClr val="002060"/>
                </a:solidFill>
              </a:rPr>
              <a:t>Widam Food Company Q.P.S.C. (the “Company”) was incorporated in accordance with the Resolution No. 75 of 2003 issued by the Minister of Economy and Finance of the State of Qatar as a Qatari Public Shareholding Company, and was registered at the Ministry of Economy and Commerce of the State of Qatar with the Commercial Registration No. 26911 dated 16 December 2003. The Company is domiciled in the State of Qatar, where it also has its principal place of business. Its registered office is at Fifth floor, Al </a:t>
            </a:r>
            <a:r>
              <a:rPr lang="en-GB" sz="2400" dirty="0" err="1">
                <a:solidFill>
                  <a:srgbClr val="002060"/>
                </a:solidFill>
              </a:rPr>
              <a:t>Shomoukh</a:t>
            </a:r>
            <a:r>
              <a:rPr lang="en-GB" sz="2400" dirty="0">
                <a:solidFill>
                  <a:srgbClr val="002060"/>
                </a:solidFill>
              </a:rPr>
              <a:t> Tower, Al Saad, Doha.</a:t>
            </a:r>
            <a:endParaRPr lang="en-US" sz="2400" dirty="0">
              <a:solidFill>
                <a:srgbClr val="002060"/>
              </a:solidFill>
            </a:endParaRPr>
          </a:p>
          <a:p>
            <a:pPr algn="l"/>
            <a:r>
              <a:rPr lang="en-GB" sz="2400" dirty="0">
                <a:solidFill>
                  <a:srgbClr val="002060"/>
                </a:solidFill>
              </a:rPr>
              <a:t> </a:t>
            </a:r>
            <a:endParaRPr lang="en-US" sz="2400" dirty="0">
              <a:solidFill>
                <a:srgbClr val="002060"/>
              </a:solidFill>
            </a:endParaRPr>
          </a:p>
          <a:p>
            <a:pPr algn="l"/>
            <a:r>
              <a:rPr lang="en-GB" sz="2400" dirty="0">
                <a:solidFill>
                  <a:srgbClr val="002060"/>
                </a:solidFill>
              </a:rPr>
              <a:t>The Company’s principal activities include the import and trade of livestock, meat and feeds. In addition the Company is engaged in the slaughter of sheep and cattle and supplying the local market with fresh meat and related products</a:t>
            </a:r>
            <a:endParaRPr kumimoji="0" lang="en-US" sz="2400" b="1" i="0" u="none" strike="noStrike" cap="none" spc="-110" normalizeH="0" baseline="0" dirty="0">
              <a:ln>
                <a:noFill/>
              </a:ln>
              <a:solidFill>
                <a:srgbClr val="002060"/>
              </a:solidFill>
              <a:effectLst/>
              <a:uFillTx/>
              <a:latin typeface="+mn-lt"/>
              <a:ea typeface="+mn-ea"/>
              <a:cs typeface="+mn-cs"/>
              <a:sym typeface="Source Sans Pro"/>
            </a:endParaRPr>
          </a:p>
        </p:txBody>
      </p:sp>
      <p:pic>
        <p:nvPicPr>
          <p:cNvPr id="13" name="Picture 12">
            <a:extLst>
              <a:ext uri="{FF2B5EF4-FFF2-40B4-BE49-F238E27FC236}">
                <a16:creationId xmlns:a16="http://schemas.microsoft.com/office/drawing/2014/main" id="{5B58363C-B7A2-4733-82D4-BA4A4C85F79E}"/>
              </a:ext>
            </a:extLst>
          </p:cNvPr>
          <p:cNvPicPr>
            <a:picLocks noChangeAspect="1"/>
          </p:cNvPicPr>
          <p:nvPr/>
        </p:nvPicPr>
        <p:blipFill>
          <a:blip r:embed="rId3"/>
          <a:stretch>
            <a:fillRect/>
          </a:stretch>
        </p:blipFill>
        <p:spPr>
          <a:xfrm>
            <a:off x="16633297" y="4885559"/>
            <a:ext cx="7607268" cy="4335340"/>
          </a:xfrm>
          <a:prstGeom prst="rect">
            <a:avLst/>
          </a:prstGeom>
          <a:ln>
            <a:noFill/>
          </a:ln>
        </p:spPr>
      </p:pic>
    </p:spTree>
    <p:extLst>
      <p:ext uri="{BB962C8B-B14F-4D97-AF65-F5344CB8AC3E}">
        <p14:creationId xmlns:p14="http://schemas.microsoft.com/office/powerpoint/2010/main" val="2070372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31">
            <a:extLst>
              <a:ext uri="{FF2B5EF4-FFF2-40B4-BE49-F238E27FC236}">
                <a16:creationId xmlns:a16="http://schemas.microsoft.com/office/drawing/2014/main" id="{21C969BF-6274-4130-A52A-04379AB4644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517"/>
                    </a14:imgEffect>
                  </a14:imgLayer>
                </a14:imgProps>
              </a:ext>
              <a:ext uri="{28A0092B-C50C-407E-A947-70E740481C1C}">
                <a14:useLocalDpi xmlns:a14="http://schemas.microsoft.com/office/drawing/2010/main" val="0"/>
              </a:ext>
            </a:extLst>
          </a:blip>
          <a:stretch>
            <a:fillRect/>
          </a:stretch>
        </p:blipFill>
        <p:spPr>
          <a:xfrm>
            <a:off x="5364327" y="3655014"/>
            <a:ext cx="5290417" cy="10060986"/>
          </a:xfrm>
          <a:prstGeom prst="rect">
            <a:avLst/>
          </a:prstGeom>
        </p:spPr>
      </p:pic>
      <p:sp>
        <p:nvSpPr>
          <p:cNvPr id="4" name="Title 3"/>
          <p:cNvSpPr>
            <a:spLocks noGrp="1"/>
          </p:cNvSpPr>
          <p:nvPr>
            <p:ph type="title"/>
          </p:nvPr>
        </p:nvSpPr>
        <p:spPr>
          <a:xfrm>
            <a:off x="0" y="0"/>
            <a:ext cx="24384000" cy="1828800"/>
          </a:xfrm>
        </p:spPr>
        <p:txBody>
          <a:bodyPr>
            <a:noAutofit/>
          </a:bodyPr>
          <a:lstStyle/>
          <a:p>
            <a:pPr marL="171450" algn="ctr"/>
            <a:r>
              <a:rPr lang="en-US" sz="7200" dirty="0">
                <a:solidFill>
                  <a:schemeClr val="bg2"/>
                </a:solidFill>
                <a:latin typeface="Arial Narrow" panose="020B0606020202030204" pitchFamily="34" charset="0"/>
                <a:ea typeface="Verdana" panose="020B0604030504040204" pitchFamily="34" charset="0"/>
                <a:cs typeface="Tahoma" panose="020B0604030504040204" pitchFamily="34" charset="0"/>
              </a:rPr>
              <a:t>Content</a:t>
            </a:r>
            <a:endParaRPr lang="en-US" sz="2800" dirty="0">
              <a:solidFill>
                <a:schemeClr val="bg2"/>
              </a:solidFill>
              <a:latin typeface="Arial Narrow" panose="020B0606020202030204" pitchFamily="34" charset="0"/>
              <a:ea typeface="Verdan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10A8A0C3-7554-4966-A480-BFA5F3B98049}"/>
              </a:ext>
            </a:extLst>
          </p:cNvPr>
          <p:cNvPicPr>
            <a:picLocks noChangeAspect="1"/>
          </p:cNvPicPr>
          <p:nvPr/>
        </p:nvPicPr>
        <p:blipFill rotWithShape="1">
          <a:blip r:embed="rId4"/>
          <a:srcRect l="62309" r="2651" b="34564"/>
          <a:stretch/>
        </p:blipFill>
        <p:spPr>
          <a:xfrm>
            <a:off x="18988597" y="364601"/>
            <a:ext cx="4443706" cy="1218574"/>
          </a:xfrm>
          <a:prstGeom prst="rect">
            <a:avLst/>
          </a:prstGeom>
        </p:spPr>
      </p:pic>
      <p:sp>
        <p:nvSpPr>
          <p:cNvPr id="7" name="Rectangle: Rounded Corners 6">
            <a:extLst>
              <a:ext uri="{FF2B5EF4-FFF2-40B4-BE49-F238E27FC236}">
                <a16:creationId xmlns:a16="http://schemas.microsoft.com/office/drawing/2014/main" id="{641EF853-5226-44BD-8A6B-7F845BC040B8}"/>
              </a:ext>
            </a:extLst>
          </p:cNvPr>
          <p:cNvSpPr/>
          <p:nvPr/>
        </p:nvSpPr>
        <p:spPr>
          <a:xfrm>
            <a:off x="0" y="2264363"/>
            <a:ext cx="13729256" cy="1390650"/>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rgbClr val="003523"/>
                </a:solidFill>
              </a:rPr>
              <a:t>Financial Performance Profit &amp; Loss</a:t>
            </a:r>
          </a:p>
        </p:txBody>
      </p:sp>
      <p:sp>
        <p:nvSpPr>
          <p:cNvPr id="16" name="Rectangle: Rounded Corners 15">
            <a:extLst>
              <a:ext uri="{FF2B5EF4-FFF2-40B4-BE49-F238E27FC236}">
                <a16:creationId xmlns:a16="http://schemas.microsoft.com/office/drawing/2014/main" id="{2EBF99D7-A7ED-4A39-974E-8717172296F8}"/>
              </a:ext>
            </a:extLst>
          </p:cNvPr>
          <p:cNvSpPr/>
          <p:nvPr/>
        </p:nvSpPr>
        <p:spPr>
          <a:xfrm>
            <a:off x="10654744" y="4381619"/>
            <a:ext cx="13729256" cy="1390650"/>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rgbClr val="003523"/>
                </a:solidFill>
              </a:rPr>
              <a:t>Statement of Financial Position</a:t>
            </a:r>
          </a:p>
        </p:txBody>
      </p:sp>
      <p:pic>
        <p:nvPicPr>
          <p:cNvPr id="18" name="Picture Placeholder 45">
            <a:extLst>
              <a:ext uri="{FF2B5EF4-FFF2-40B4-BE49-F238E27FC236}">
                <a16:creationId xmlns:a16="http://schemas.microsoft.com/office/drawing/2014/main" id="{9DD79A95-11E6-4AC5-9C8A-8E1DCA55D1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4744" y="5772269"/>
            <a:ext cx="4596532" cy="7943730"/>
          </a:xfrm>
          <a:prstGeom prst="rect">
            <a:avLst/>
          </a:prstGeom>
          <a:solidFill>
            <a:schemeClr val="bg1">
              <a:lumMod val="85000"/>
              <a:alpha val="12000"/>
            </a:schemeClr>
          </a:solidFill>
          <a:ln>
            <a:noFill/>
          </a:ln>
          <a:effectLst/>
        </p:spPr>
      </p:pic>
      <p:sp>
        <p:nvSpPr>
          <p:cNvPr id="8" name="Rectangle: Rounded Corners 7">
            <a:extLst>
              <a:ext uri="{FF2B5EF4-FFF2-40B4-BE49-F238E27FC236}">
                <a16:creationId xmlns:a16="http://schemas.microsoft.com/office/drawing/2014/main" id="{8C5AD62C-D709-4338-8431-804FAC52E313}"/>
              </a:ext>
            </a:extLst>
          </p:cNvPr>
          <p:cNvSpPr/>
          <p:nvPr/>
        </p:nvSpPr>
        <p:spPr>
          <a:xfrm>
            <a:off x="15251276" y="7162919"/>
            <a:ext cx="9132724" cy="1390650"/>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dirty="0">
                <a:solidFill>
                  <a:srgbClr val="003523"/>
                </a:solidFill>
              </a:rPr>
              <a:t>Announcement</a:t>
            </a:r>
          </a:p>
        </p:txBody>
      </p:sp>
    </p:spTree>
    <p:extLst>
      <p:ext uri="{BB962C8B-B14F-4D97-AF65-F5344CB8AC3E}">
        <p14:creationId xmlns:p14="http://schemas.microsoft.com/office/powerpoint/2010/main" val="377782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1188931" y="598516"/>
            <a:ext cx="12203086" cy="149629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rtl="1"/>
            <a:r>
              <a:rPr lang="en-US" sz="4800" b="1" dirty="0">
                <a:solidFill>
                  <a:schemeClr val="accent5">
                    <a:lumMod val="50000"/>
                  </a:schemeClr>
                </a:solidFill>
              </a:rPr>
              <a:t>Financial Performance Q3 YTD, 2023</a:t>
            </a:r>
          </a:p>
        </p:txBody>
      </p:sp>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8" name="Rectangle: Rounded Corners 7">
            <a:extLst>
              <a:ext uri="{FF2B5EF4-FFF2-40B4-BE49-F238E27FC236}">
                <a16:creationId xmlns:a16="http://schemas.microsoft.com/office/drawing/2014/main" id="{7116C8AF-96FF-4E81-9AB4-E56D0CAA1948}"/>
              </a:ext>
            </a:extLst>
          </p:cNvPr>
          <p:cNvSpPr/>
          <p:nvPr/>
        </p:nvSpPr>
        <p:spPr>
          <a:xfrm>
            <a:off x="14945863" y="3139603"/>
            <a:ext cx="9177730" cy="7693009"/>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u="sng" dirty="0">
                <a:solidFill>
                  <a:srgbClr val="003523"/>
                </a:solidFill>
                <a:effectLst>
                  <a:outerShdw blurRad="38100" dist="38100" dir="2700000" algn="tl">
                    <a:srgbClr val="000000">
                      <a:alpha val="43137"/>
                    </a:srgbClr>
                  </a:outerShdw>
                </a:effectLst>
              </a:rPr>
              <a:t>Q3/22 on Q3/23     Commentary</a:t>
            </a:r>
          </a:p>
          <a:p>
            <a:pPr marL="457200" indent="-457200">
              <a:buFont typeface="Wingdings" panose="05000000000000000000" pitchFamily="2" charset="2"/>
              <a:buChar char="v"/>
            </a:pPr>
            <a:endParaRPr lang="en-US" sz="1500" dirty="0">
              <a:solidFill>
                <a:srgbClr val="003523"/>
              </a:solidFill>
            </a:endParaRPr>
          </a:p>
          <a:p>
            <a:pPr marL="457200" indent="-457200">
              <a:buFont typeface="Wingdings" panose="05000000000000000000" pitchFamily="2" charset="2"/>
              <a:buChar char="v"/>
            </a:pPr>
            <a:r>
              <a:rPr lang="en-US" sz="3600" dirty="0">
                <a:solidFill>
                  <a:srgbClr val="003523"/>
                </a:solidFill>
              </a:rPr>
              <a:t>Total Revenue grew 3% ~ primarily driven by International Sales.</a:t>
            </a:r>
          </a:p>
          <a:p>
            <a:pPr marL="457200" indent="-457200">
              <a:buFont typeface="Wingdings" panose="05000000000000000000" pitchFamily="2" charset="2"/>
              <a:buChar char="v"/>
            </a:pPr>
            <a:endParaRPr lang="en-US" sz="1800" dirty="0">
              <a:solidFill>
                <a:srgbClr val="003523"/>
              </a:solidFill>
            </a:endParaRPr>
          </a:p>
          <a:p>
            <a:pPr marL="457200" indent="-457200">
              <a:buFont typeface="Wingdings" panose="05000000000000000000" pitchFamily="2" charset="2"/>
              <a:buChar char="v"/>
            </a:pPr>
            <a:r>
              <a:rPr lang="en-US" sz="3600" dirty="0">
                <a:solidFill>
                  <a:srgbClr val="003523"/>
                </a:solidFill>
              </a:rPr>
              <a:t>GM has been impacted during the half year due to reduced demand leading to clearance of stock. Q3 margins have started to pick up.</a:t>
            </a:r>
          </a:p>
          <a:p>
            <a:pPr marL="457200" indent="-457200">
              <a:buFont typeface="Wingdings" panose="05000000000000000000" pitchFamily="2" charset="2"/>
              <a:buChar char="v"/>
            </a:pPr>
            <a:endParaRPr lang="en-US" sz="1800" dirty="0">
              <a:solidFill>
                <a:srgbClr val="003523"/>
              </a:solidFill>
            </a:endParaRPr>
          </a:p>
          <a:p>
            <a:pPr marL="457200" indent="-457200">
              <a:buFont typeface="Wingdings" panose="05000000000000000000" pitchFamily="2" charset="2"/>
              <a:buChar char="v"/>
            </a:pPr>
            <a:r>
              <a:rPr lang="en-US" sz="3600" dirty="0">
                <a:solidFill>
                  <a:srgbClr val="003523"/>
                </a:solidFill>
              </a:rPr>
              <a:t>OpExp and G&amp;A cost management achieved a reduction of 7% YoY</a:t>
            </a:r>
          </a:p>
        </p:txBody>
      </p:sp>
      <p:pic>
        <p:nvPicPr>
          <p:cNvPr id="14" name="Picture 13">
            <a:extLst>
              <a:ext uri="{FF2B5EF4-FFF2-40B4-BE49-F238E27FC236}">
                <a16:creationId xmlns:a16="http://schemas.microsoft.com/office/drawing/2014/main" id="{452B03EE-8794-467A-89E1-894FB7F8E4B2}"/>
              </a:ext>
            </a:extLst>
          </p:cNvPr>
          <p:cNvPicPr>
            <a:picLocks noChangeAspect="1"/>
          </p:cNvPicPr>
          <p:nvPr/>
        </p:nvPicPr>
        <p:blipFill>
          <a:blip r:embed="rId3"/>
          <a:stretch>
            <a:fillRect/>
          </a:stretch>
        </p:blipFill>
        <p:spPr>
          <a:xfrm>
            <a:off x="0" y="2686057"/>
            <a:ext cx="14788023" cy="8935123"/>
          </a:xfrm>
          <a:prstGeom prst="rect">
            <a:avLst/>
          </a:prstGeom>
        </p:spPr>
      </p:pic>
    </p:spTree>
    <p:extLst>
      <p:ext uri="{BB962C8B-B14F-4D97-AF65-F5344CB8AC3E}">
        <p14:creationId xmlns:p14="http://schemas.microsoft.com/office/powerpoint/2010/main" val="166471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1742605" y="405376"/>
            <a:ext cx="12203086" cy="149629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a:r>
              <a:rPr lang="ar-QA" sz="4800" b="1" dirty="0">
                <a:solidFill>
                  <a:schemeClr val="accent5">
                    <a:lumMod val="50000"/>
                  </a:schemeClr>
                </a:solidFill>
              </a:rPr>
              <a:t>الاداء المالى – نصف العام 2023 </a:t>
            </a:r>
            <a:endParaRPr lang="en-US" sz="4800" b="1" dirty="0">
              <a:solidFill>
                <a:schemeClr val="accent5">
                  <a:lumMod val="50000"/>
                </a:schemeClr>
              </a:solidFill>
            </a:endParaRPr>
          </a:p>
        </p:txBody>
      </p:sp>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12" name="Rectangle: Rounded Corners 11">
            <a:extLst>
              <a:ext uri="{FF2B5EF4-FFF2-40B4-BE49-F238E27FC236}">
                <a16:creationId xmlns:a16="http://schemas.microsoft.com/office/drawing/2014/main" id="{BF6FE731-95C1-46AD-A9FE-F88361D78559}"/>
              </a:ext>
            </a:extLst>
          </p:cNvPr>
          <p:cNvSpPr/>
          <p:nvPr/>
        </p:nvSpPr>
        <p:spPr>
          <a:xfrm>
            <a:off x="15005555" y="2896198"/>
            <a:ext cx="9378442" cy="8545779"/>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QA" sz="3200" b="1" u="sng" dirty="0">
                <a:solidFill>
                  <a:srgbClr val="003523"/>
                </a:solidFill>
                <a:effectLst>
                  <a:outerShdw blurRad="38100" dist="38100" dir="2700000" algn="tl">
                    <a:srgbClr val="000000">
                      <a:alpha val="43137"/>
                    </a:srgbClr>
                  </a:outerShdw>
                </a:effectLst>
              </a:rPr>
              <a:t>التعليق على الربع الثالث 2023 مقارنة بالربع الثالث 2022 </a:t>
            </a:r>
          </a:p>
          <a:p>
            <a:pPr algn="r" rtl="1"/>
            <a:endParaRPr lang="ar-QA" sz="3200" b="1" dirty="0">
              <a:solidFill>
                <a:srgbClr val="003523"/>
              </a:solidFill>
              <a:effectLst>
                <a:outerShdw blurRad="38100" dist="38100" dir="2700000" algn="tl">
                  <a:srgbClr val="000000">
                    <a:alpha val="43137"/>
                  </a:srgbClr>
                </a:outerShdw>
              </a:effectLst>
            </a:endParaRPr>
          </a:p>
          <a:p>
            <a:pPr marL="285750" indent="-285750" algn="r" rtl="1">
              <a:buFontTx/>
              <a:buChar char="-"/>
            </a:pPr>
            <a:r>
              <a:rPr lang="ar-QA" sz="3600" b="1" dirty="0">
                <a:solidFill>
                  <a:srgbClr val="003523"/>
                </a:solidFill>
                <a:effectLst>
                  <a:outerShdw blurRad="38100" dist="38100" dir="2700000" algn="tl">
                    <a:srgbClr val="000000">
                      <a:alpha val="43137"/>
                    </a:srgbClr>
                  </a:outerShdw>
                </a:effectLst>
              </a:rPr>
              <a:t>نمو إجمالي الإيرادات بنسبة 3% مدفوعًا في المقام الأول بالمبيعات الدولية.</a:t>
            </a:r>
          </a:p>
          <a:p>
            <a:pPr marL="285750" indent="-285750" algn="r" rtl="1">
              <a:buFontTx/>
              <a:buChar char="-"/>
            </a:pPr>
            <a:endParaRPr lang="ar-QA" sz="3600" b="1" dirty="0">
              <a:solidFill>
                <a:srgbClr val="003523"/>
              </a:solidFill>
              <a:effectLst>
                <a:outerShdw blurRad="38100" dist="38100" dir="2700000" algn="tl">
                  <a:srgbClr val="000000">
                    <a:alpha val="43137"/>
                  </a:srgbClr>
                </a:outerShdw>
              </a:effectLst>
            </a:endParaRPr>
          </a:p>
          <a:p>
            <a:pPr marL="285750" indent="-285750" algn="r" rtl="1">
              <a:buFontTx/>
              <a:buChar char="-"/>
            </a:pPr>
            <a:r>
              <a:rPr lang="ar-QA" sz="3600" b="1" dirty="0">
                <a:solidFill>
                  <a:srgbClr val="003523"/>
                </a:solidFill>
                <a:effectLst>
                  <a:outerShdw blurRad="38100" dist="38100" dir="2700000" algn="tl">
                    <a:srgbClr val="000000">
                      <a:alpha val="43137"/>
                    </a:srgbClr>
                  </a:outerShdw>
                </a:effectLst>
              </a:rPr>
              <a:t>لقد تأثر هامش الربح الإجمالي خلال نصف العام بسبب انخفاض الطلب مما أدى إلى تصفية المخزون. وبدأت هوامش الربح بالتحسن في الربع الثالث.</a:t>
            </a:r>
          </a:p>
          <a:p>
            <a:pPr marL="285750" indent="-285750" algn="r" rtl="1">
              <a:buFontTx/>
              <a:buChar char="-"/>
            </a:pPr>
            <a:endParaRPr lang="ar-QA" sz="3600" b="1" dirty="0">
              <a:solidFill>
                <a:srgbClr val="003523"/>
              </a:solidFill>
              <a:effectLst>
                <a:outerShdw blurRad="38100" dist="38100" dir="2700000" algn="tl">
                  <a:srgbClr val="000000">
                    <a:alpha val="43137"/>
                  </a:srgbClr>
                </a:outerShdw>
              </a:effectLst>
            </a:endParaRPr>
          </a:p>
          <a:p>
            <a:pPr marL="285750" indent="-285750" algn="r" rtl="1">
              <a:buFontTx/>
              <a:buChar char="-"/>
            </a:pPr>
            <a:r>
              <a:rPr lang="ar-QA" sz="3600" b="1" dirty="0">
                <a:solidFill>
                  <a:srgbClr val="003523"/>
                </a:solidFill>
                <a:effectLst>
                  <a:outerShdw blurRad="38100" dist="38100" dir="2700000" algn="tl">
                    <a:srgbClr val="000000">
                      <a:alpha val="43137"/>
                    </a:srgbClr>
                  </a:outerShdw>
                </a:effectLst>
              </a:rPr>
              <a:t>حققت إدارة التكاليف التشغيلية والإدارية والعمومية انخفاضًا بنسبة 7% على أساس سنوي</a:t>
            </a:r>
            <a:endParaRPr lang="en-US" sz="3200" dirty="0">
              <a:solidFill>
                <a:srgbClr val="003523"/>
              </a:solidFill>
            </a:endParaRPr>
          </a:p>
        </p:txBody>
      </p:sp>
      <p:pic>
        <p:nvPicPr>
          <p:cNvPr id="8" name="Picture 7">
            <a:extLst>
              <a:ext uri="{FF2B5EF4-FFF2-40B4-BE49-F238E27FC236}">
                <a16:creationId xmlns:a16="http://schemas.microsoft.com/office/drawing/2014/main" id="{BA62534A-7F0D-46D4-BB95-86E8CD3E2E06}"/>
              </a:ext>
            </a:extLst>
          </p:cNvPr>
          <p:cNvPicPr>
            <a:picLocks noChangeAspect="1"/>
          </p:cNvPicPr>
          <p:nvPr/>
        </p:nvPicPr>
        <p:blipFill>
          <a:blip r:embed="rId3"/>
          <a:stretch>
            <a:fillRect/>
          </a:stretch>
        </p:blipFill>
        <p:spPr>
          <a:xfrm>
            <a:off x="70214" y="2896199"/>
            <a:ext cx="14560186" cy="8545782"/>
          </a:xfrm>
          <a:prstGeom prst="rect">
            <a:avLst/>
          </a:prstGeom>
        </p:spPr>
      </p:pic>
    </p:spTree>
    <p:extLst>
      <p:ext uri="{BB962C8B-B14F-4D97-AF65-F5344CB8AC3E}">
        <p14:creationId xmlns:p14="http://schemas.microsoft.com/office/powerpoint/2010/main" val="365587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12" name="Rectangle: Rounded Corners 11">
            <a:extLst>
              <a:ext uri="{FF2B5EF4-FFF2-40B4-BE49-F238E27FC236}">
                <a16:creationId xmlns:a16="http://schemas.microsoft.com/office/drawing/2014/main" id="{8FEF924E-CAEF-421C-BEF9-D2A6CF368855}"/>
              </a:ext>
            </a:extLst>
          </p:cNvPr>
          <p:cNvSpPr/>
          <p:nvPr/>
        </p:nvSpPr>
        <p:spPr>
          <a:xfrm>
            <a:off x="16186380" y="2544422"/>
            <a:ext cx="8038592" cy="9462044"/>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dirty="0">
                <a:solidFill>
                  <a:srgbClr val="003523"/>
                </a:solidFill>
                <a:effectLst>
                  <a:outerShdw blurRad="38100" dist="38100" dir="2700000" algn="tl">
                    <a:srgbClr val="000000">
                      <a:alpha val="43137"/>
                    </a:srgbClr>
                  </a:outerShdw>
                </a:effectLst>
              </a:rPr>
              <a:t>Q4/22   vs   Q3/23     Commentary</a:t>
            </a:r>
          </a:p>
          <a:p>
            <a:pPr marL="914400" indent="-914400">
              <a:buFont typeface="Wingdings" panose="05000000000000000000" pitchFamily="2" charset="2"/>
              <a:buChar char="v"/>
            </a:pPr>
            <a:endParaRPr lang="en-US" sz="3000" dirty="0">
              <a:solidFill>
                <a:srgbClr val="003523"/>
              </a:solidFill>
            </a:endParaRPr>
          </a:p>
          <a:p>
            <a:pPr marL="914400" indent="-914400">
              <a:buFont typeface="Wingdings" panose="05000000000000000000" pitchFamily="2" charset="2"/>
              <a:buChar char="v"/>
            </a:pPr>
            <a:r>
              <a:rPr lang="en-US" sz="2800" i="1" u="sng" dirty="0">
                <a:solidFill>
                  <a:srgbClr val="003523"/>
                </a:solidFill>
              </a:rPr>
              <a:t>Inventory  (Var: 48 M reduction)</a:t>
            </a:r>
            <a:endParaRPr lang="en-US" sz="2800" dirty="0">
              <a:solidFill>
                <a:srgbClr val="003523"/>
              </a:solidFill>
            </a:endParaRPr>
          </a:p>
          <a:p>
            <a:pPr algn="l"/>
            <a:r>
              <a:rPr lang="en-US" sz="2800" dirty="0">
                <a:solidFill>
                  <a:srgbClr val="003523"/>
                </a:solidFill>
              </a:rPr>
              <a:t>           During HY 2023, actions carried out</a:t>
            </a:r>
          </a:p>
          <a:p>
            <a:pPr algn="l"/>
            <a:r>
              <a:rPr lang="en-US" sz="2800" dirty="0">
                <a:solidFill>
                  <a:srgbClr val="003523"/>
                </a:solidFill>
              </a:rPr>
              <a:t>           to clear Inventory as of Dec-22. </a:t>
            </a:r>
          </a:p>
          <a:p>
            <a:pPr algn="l"/>
            <a:r>
              <a:rPr lang="en-US" sz="2800" dirty="0">
                <a:solidFill>
                  <a:srgbClr val="003523"/>
                </a:solidFill>
              </a:rPr>
              <a:t>           Reduction in FIFA acquired Inventory, </a:t>
            </a:r>
          </a:p>
          <a:p>
            <a:pPr algn="l"/>
            <a:r>
              <a:rPr lang="en-US" sz="2800" dirty="0">
                <a:solidFill>
                  <a:srgbClr val="003523"/>
                </a:solidFill>
              </a:rPr>
              <a:t>           Australian Livestock and excess Frozen </a:t>
            </a:r>
          </a:p>
          <a:p>
            <a:pPr algn="l"/>
            <a:r>
              <a:rPr lang="en-US" sz="2800" dirty="0">
                <a:solidFill>
                  <a:srgbClr val="003523"/>
                </a:solidFill>
              </a:rPr>
              <a:t>           Chicken stock.</a:t>
            </a:r>
          </a:p>
          <a:p>
            <a:endParaRPr lang="en-US" sz="2800" dirty="0">
              <a:solidFill>
                <a:srgbClr val="003523"/>
              </a:solidFill>
            </a:endParaRPr>
          </a:p>
          <a:p>
            <a:pPr marL="914400" indent="-914400">
              <a:buFont typeface="Wingdings" panose="05000000000000000000" pitchFamily="2" charset="2"/>
              <a:buChar char="v"/>
            </a:pPr>
            <a:r>
              <a:rPr lang="en-US" sz="2800" i="1" u="sng" dirty="0">
                <a:solidFill>
                  <a:srgbClr val="003523"/>
                </a:solidFill>
              </a:rPr>
              <a:t>AR &amp; Prepayments (Var: 64 M increase)</a:t>
            </a:r>
            <a:endParaRPr lang="en-US" sz="2800" dirty="0">
              <a:solidFill>
                <a:srgbClr val="003523"/>
              </a:solidFill>
            </a:endParaRPr>
          </a:p>
          <a:p>
            <a:pPr algn="l"/>
            <a:r>
              <a:rPr lang="en-US" sz="2800" dirty="0">
                <a:solidFill>
                  <a:srgbClr val="003523"/>
                </a:solidFill>
              </a:rPr>
              <a:t>           Adha receivable from State of Qatar  </a:t>
            </a:r>
          </a:p>
          <a:p>
            <a:pPr algn="l"/>
            <a:r>
              <a:rPr lang="en-US" sz="2800" dirty="0">
                <a:solidFill>
                  <a:srgbClr val="003523"/>
                </a:solidFill>
              </a:rPr>
              <a:t>           QR 9 mil (9 M rcvd in Oct). </a:t>
            </a:r>
          </a:p>
          <a:p>
            <a:pPr algn="l"/>
            <a:r>
              <a:rPr lang="en-US" sz="2800" dirty="0">
                <a:solidFill>
                  <a:srgbClr val="003523"/>
                </a:solidFill>
              </a:rPr>
              <a:t>           Increased Trade Receivables 12 M, mainly </a:t>
            </a:r>
          </a:p>
          <a:p>
            <a:pPr algn="l"/>
            <a:r>
              <a:rPr lang="en-US" sz="2800" dirty="0">
                <a:solidFill>
                  <a:srgbClr val="003523"/>
                </a:solidFill>
              </a:rPr>
              <a:t>           increase in Int’l AR.</a:t>
            </a:r>
          </a:p>
          <a:p>
            <a:pPr algn="l"/>
            <a:r>
              <a:rPr lang="en-US" sz="2800" dirty="0">
                <a:solidFill>
                  <a:srgbClr val="003523"/>
                </a:solidFill>
              </a:rPr>
              <a:t>           Increase in Advance to suppliers approx. </a:t>
            </a:r>
          </a:p>
          <a:p>
            <a:pPr algn="l"/>
            <a:r>
              <a:rPr lang="en-US" sz="2800" dirty="0">
                <a:solidFill>
                  <a:srgbClr val="003523"/>
                </a:solidFill>
              </a:rPr>
              <a:t>           45 mil, mainly Int’l sales supplier.</a:t>
            </a:r>
          </a:p>
          <a:p>
            <a:pPr marL="1828800" lvl="1" indent="-914400">
              <a:buFont typeface="Wingdings" panose="05000000000000000000" pitchFamily="2" charset="2"/>
              <a:buChar char="v"/>
            </a:pPr>
            <a:endParaRPr lang="en-US" sz="2000" dirty="0">
              <a:solidFill>
                <a:srgbClr val="003523"/>
              </a:solidFill>
            </a:endParaRPr>
          </a:p>
        </p:txBody>
      </p:sp>
      <p:pic>
        <p:nvPicPr>
          <p:cNvPr id="2" name="Picture 1">
            <a:extLst>
              <a:ext uri="{FF2B5EF4-FFF2-40B4-BE49-F238E27FC236}">
                <a16:creationId xmlns:a16="http://schemas.microsoft.com/office/drawing/2014/main" id="{DFF9B2CF-B25E-4F86-9C92-8212BDE2167F}"/>
              </a:ext>
            </a:extLst>
          </p:cNvPr>
          <p:cNvPicPr>
            <a:picLocks noChangeAspect="1"/>
          </p:cNvPicPr>
          <p:nvPr/>
        </p:nvPicPr>
        <p:blipFill>
          <a:blip r:embed="rId3"/>
          <a:stretch>
            <a:fillRect/>
          </a:stretch>
        </p:blipFill>
        <p:spPr>
          <a:xfrm>
            <a:off x="479149" y="3533040"/>
            <a:ext cx="15382794" cy="7504872"/>
          </a:xfrm>
          <a:prstGeom prst="rect">
            <a:avLst/>
          </a:prstGeom>
        </p:spPr>
      </p:pic>
      <p:sp>
        <p:nvSpPr>
          <p:cNvPr id="8" name="Rounded Rectangle 10">
            <a:extLst>
              <a:ext uri="{FF2B5EF4-FFF2-40B4-BE49-F238E27FC236}">
                <a16:creationId xmlns:a16="http://schemas.microsoft.com/office/drawing/2014/main" id="{643C2EA8-5E6C-4FED-994C-CA5F50DC3069}"/>
              </a:ext>
            </a:extLst>
          </p:cNvPr>
          <p:cNvSpPr/>
          <p:nvPr/>
        </p:nvSpPr>
        <p:spPr>
          <a:xfrm>
            <a:off x="140630" y="747782"/>
            <a:ext cx="24102735" cy="1327479"/>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rtl="1"/>
            <a:r>
              <a:rPr lang="en-US" sz="4800" dirty="0">
                <a:solidFill>
                  <a:schemeClr val="accent5">
                    <a:lumMod val="50000"/>
                  </a:schemeClr>
                </a:solidFill>
              </a:rPr>
              <a:t>Statement of Financial Position                                                                   30 SEPTEMBER 2023</a:t>
            </a:r>
            <a:endParaRPr lang="ar-QA" sz="4800" dirty="0">
              <a:solidFill>
                <a:schemeClr val="accent5">
                  <a:lumMod val="50000"/>
                </a:schemeClr>
              </a:solidFill>
            </a:endParaRPr>
          </a:p>
        </p:txBody>
      </p:sp>
    </p:spTree>
    <p:extLst>
      <p:ext uri="{BB962C8B-B14F-4D97-AF65-F5344CB8AC3E}">
        <p14:creationId xmlns:p14="http://schemas.microsoft.com/office/powerpoint/2010/main" val="115575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44475" y="656578"/>
            <a:ext cx="23750586" cy="149629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rtl="1"/>
            <a:r>
              <a:rPr lang="ar-QA" sz="4800" dirty="0">
                <a:solidFill>
                  <a:schemeClr val="accent5">
                    <a:lumMod val="50000"/>
                  </a:schemeClr>
                </a:solidFill>
              </a:rPr>
              <a:t>بيان المركز المالى                                                                                     30 </a:t>
            </a:r>
            <a:r>
              <a:rPr lang="en-US" sz="4800" dirty="0">
                <a:solidFill>
                  <a:schemeClr val="accent5">
                    <a:lumMod val="50000"/>
                  </a:schemeClr>
                </a:solidFill>
              </a:rPr>
              <a:t>    </a:t>
            </a:r>
            <a:r>
              <a:rPr lang="ar-QA" sz="4800" dirty="0">
                <a:solidFill>
                  <a:schemeClr val="accent5">
                    <a:lumMod val="50000"/>
                  </a:schemeClr>
                </a:solidFill>
              </a:rPr>
              <a:t>سبتمبر 2023</a:t>
            </a:r>
          </a:p>
        </p:txBody>
      </p:sp>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12" name="Rectangle: Rounded Corners 11">
            <a:extLst>
              <a:ext uri="{FF2B5EF4-FFF2-40B4-BE49-F238E27FC236}">
                <a16:creationId xmlns:a16="http://schemas.microsoft.com/office/drawing/2014/main" id="{8FEF924E-CAEF-421C-BEF9-D2A6CF368855}"/>
              </a:ext>
            </a:extLst>
          </p:cNvPr>
          <p:cNvSpPr/>
          <p:nvPr/>
        </p:nvSpPr>
        <p:spPr>
          <a:xfrm>
            <a:off x="16186380" y="2544422"/>
            <a:ext cx="8038592" cy="9462044"/>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QA" sz="3200" b="1" u="sng" dirty="0">
                <a:solidFill>
                  <a:srgbClr val="003523"/>
                </a:solidFill>
                <a:effectLst>
                  <a:outerShdw blurRad="38100" dist="38100" dir="2700000" algn="tl">
                    <a:srgbClr val="000000">
                      <a:alpha val="43137"/>
                    </a:srgbClr>
                  </a:outerShdw>
                </a:effectLst>
              </a:rPr>
              <a:t>التعليق على الربع الثالث 2023 مقارنة بالربع الرابع 2022 </a:t>
            </a:r>
          </a:p>
          <a:p>
            <a:pPr marL="914400" indent="-914400">
              <a:buFont typeface="Wingdings" panose="05000000000000000000" pitchFamily="2" charset="2"/>
              <a:buChar char="v"/>
            </a:pPr>
            <a:endParaRPr lang="en-US" sz="3000" dirty="0">
              <a:solidFill>
                <a:srgbClr val="003523"/>
              </a:solidFill>
            </a:endParaRPr>
          </a:p>
          <a:p>
            <a:pPr marL="914400" indent="-914400" algn="r" rtl="1">
              <a:buFont typeface="Wingdings" panose="05000000000000000000" pitchFamily="2" charset="2"/>
              <a:buChar char="v"/>
            </a:pPr>
            <a:r>
              <a:rPr lang="ar-QA" sz="2800" i="1" u="sng" dirty="0">
                <a:solidFill>
                  <a:srgbClr val="003523"/>
                </a:solidFill>
              </a:rPr>
              <a:t>المخزون  (الفرق : انخفاض بقيمة 48 مليون)</a:t>
            </a:r>
            <a:r>
              <a:rPr lang="en-US" sz="2800" dirty="0">
                <a:solidFill>
                  <a:srgbClr val="003523"/>
                </a:solidFill>
              </a:rPr>
              <a:t> </a:t>
            </a:r>
            <a:endParaRPr lang="ar-QA" sz="2800" dirty="0">
              <a:solidFill>
                <a:srgbClr val="003523"/>
              </a:solidFill>
            </a:endParaRPr>
          </a:p>
          <a:p>
            <a:pPr algn="r" rtl="1"/>
            <a:endParaRPr lang="ar-QA" sz="2800" dirty="0">
              <a:solidFill>
                <a:srgbClr val="003523"/>
              </a:solidFill>
            </a:endParaRPr>
          </a:p>
          <a:p>
            <a:pPr algn="r" rtl="1"/>
            <a:r>
              <a:rPr lang="ar-QA" sz="2800" dirty="0">
                <a:solidFill>
                  <a:srgbClr val="003523"/>
                </a:solidFill>
              </a:rPr>
              <a:t>خلال نصف عام 2023 ، تم تنفيذ الإجراءات لانهاء المخزون غيرالمباع فى ديسمبر2022. </a:t>
            </a:r>
          </a:p>
          <a:p>
            <a:pPr algn="r" rtl="1"/>
            <a:r>
              <a:rPr lang="ar-QA" sz="2800" dirty="0">
                <a:solidFill>
                  <a:srgbClr val="003523"/>
                </a:solidFill>
              </a:rPr>
              <a:t>التخفيض في المخزون الخاص بفترة كاس العالم ، المواشي الاسترالية الحية والزائد من مخزون الدجاج المجمد.</a:t>
            </a:r>
            <a:endParaRPr lang="en-US" sz="2800" dirty="0">
              <a:solidFill>
                <a:srgbClr val="003523"/>
              </a:solidFill>
            </a:endParaRPr>
          </a:p>
          <a:p>
            <a:pPr algn="r" rtl="1"/>
            <a:endParaRPr lang="en-US" sz="2800" dirty="0">
              <a:solidFill>
                <a:srgbClr val="003523"/>
              </a:solidFill>
            </a:endParaRPr>
          </a:p>
          <a:p>
            <a:pPr marL="914400" indent="-914400" algn="r" rtl="1">
              <a:buFont typeface="Wingdings" panose="05000000000000000000" pitchFamily="2" charset="2"/>
              <a:buChar char="v"/>
            </a:pPr>
            <a:r>
              <a:rPr lang="ar-QA" sz="2800" i="1" u="sng" dirty="0">
                <a:solidFill>
                  <a:srgbClr val="003523"/>
                </a:solidFill>
              </a:rPr>
              <a:t>العملاء</a:t>
            </a:r>
            <a:r>
              <a:rPr lang="en-US" sz="2800" i="1" u="sng" dirty="0">
                <a:solidFill>
                  <a:srgbClr val="003523"/>
                </a:solidFill>
              </a:rPr>
              <a:t> </a:t>
            </a:r>
            <a:r>
              <a:rPr lang="ar-QA" sz="2800" i="1" u="sng" dirty="0">
                <a:solidFill>
                  <a:srgbClr val="003523"/>
                </a:solidFill>
              </a:rPr>
              <a:t>والدفعات المسبقة (الفرق: ارتفاع بقيمة 64 مليون)</a:t>
            </a:r>
          </a:p>
          <a:p>
            <a:pPr algn="r" rtl="1"/>
            <a:r>
              <a:rPr lang="ar-QA" sz="2800" dirty="0">
                <a:solidFill>
                  <a:srgbClr val="003523"/>
                </a:solidFill>
              </a:rPr>
              <a:t>مستحقات مبادرة الدعم الخاصة بعيد الأضحي 9 مليون ريال قطري (9 مليون ريال قطري مستلم في أكتوبر2023).</a:t>
            </a:r>
          </a:p>
          <a:p>
            <a:pPr algn="r" rtl="1"/>
            <a:r>
              <a:rPr lang="ar-QA" sz="2800" dirty="0">
                <a:solidFill>
                  <a:srgbClr val="003523"/>
                </a:solidFill>
              </a:rPr>
              <a:t> زيادة المستحقات لدي العملاء بمبلغ 12 مليونًا نظراً للوضع النقدي في السوق.</a:t>
            </a:r>
          </a:p>
          <a:p>
            <a:pPr algn="r" rtl="1"/>
            <a:r>
              <a:rPr lang="ar-QA" sz="2800" dirty="0">
                <a:solidFill>
                  <a:srgbClr val="003523"/>
                </a:solidFill>
              </a:rPr>
              <a:t>زيادة في الدفعات المقدمة للموردين، وبالأخص موردين اللحوم الهندية بمبلغ 45 مليون ريال قطري.</a:t>
            </a:r>
            <a:endParaRPr lang="en-US" sz="2000" dirty="0">
              <a:solidFill>
                <a:srgbClr val="003523"/>
              </a:solidFill>
            </a:endParaRPr>
          </a:p>
        </p:txBody>
      </p:sp>
      <p:pic>
        <p:nvPicPr>
          <p:cNvPr id="3" name="Picture 2">
            <a:extLst>
              <a:ext uri="{FF2B5EF4-FFF2-40B4-BE49-F238E27FC236}">
                <a16:creationId xmlns:a16="http://schemas.microsoft.com/office/drawing/2014/main" id="{8ACCCC9A-FAEF-4496-9350-73BE3EA18545}"/>
              </a:ext>
            </a:extLst>
          </p:cNvPr>
          <p:cNvPicPr>
            <a:picLocks noChangeAspect="1"/>
          </p:cNvPicPr>
          <p:nvPr/>
        </p:nvPicPr>
        <p:blipFill>
          <a:blip r:embed="rId3"/>
          <a:stretch>
            <a:fillRect/>
          </a:stretch>
        </p:blipFill>
        <p:spPr>
          <a:xfrm>
            <a:off x="159029" y="3096865"/>
            <a:ext cx="15830550" cy="8524274"/>
          </a:xfrm>
          <a:prstGeom prst="rect">
            <a:avLst/>
          </a:prstGeom>
        </p:spPr>
      </p:pic>
    </p:spTree>
    <p:extLst>
      <p:ext uri="{BB962C8B-B14F-4D97-AF65-F5344CB8AC3E}">
        <p14:creationId xmlns:p14="http://schemas.microsoft.com/office/powerpoint/2010/main" val="273640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1476" y="656578"/>
            <a:ext cx="23020544" cy="149629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rtl="1"/>
            <a:r>
              <a:rPr lang="en-US" sz="4800" dirty="0">
                <a:solidFill>
                  <a:schemeClr val="accent5">
                    <a:lumMod val="50000"/>
                  </a:schemeClr>
                </a:solidFill>
              </a:rPr>
              <a:t>Statement of Financial Position                                                                   30 SEPTEMBER 2023</a:t>
            </a:r>
            <a:endParaRPr lang="ar-QA" sz="4800" dirty="0">
              <a:solidFill>
                <a:schemeClr val="accent5">
                  <a:lumMod val="50000"/>
                </a:schemeClr>
              </a:solidFill>
            </a:endParaRPr>
          </a:p>
        </p:txBody>
      </p:sp>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8" name="Rectangle: Rounded Corners 7">
            <a:extLst>
              <a:ext uri="{FF2B5EF4-FFF2-40B4-BE49-F238E27FC236}">
                <a16:creationId xmlns:a16="http://schemas.microsoft.com/office/drawing/2014/main" id="{F607789E-FE03-43F6-AAB3-CE671A4B2500}"/>
              </a:ext>
            </a:extLst>
          </p:cNvPr>
          <p:cNvSpPr/>
          <p:nvPr/>
        </p:nvSpPr>
        <p:spPr>
          <a:xfrm>
            <a:off x="15637563" y="2557063"/>
            <a:ext cx="8560494" cy="9687942"/>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dirty="0">
                <a:solidFill>
                  <a:srgbClr val="003523"/>
                </a:solidFill>
                <a:effectLst>
                  <a:outerShdw blurRad="38100" dist="38100" dir="2700000" algn="tl">
                    <a:srgbClr val="000000">
                      <a:alpha val="43137"/>
                    </a:srgbClr>
                  </a:outerShdw>
                </a:effectLst>
              </a:rPr>
              <a:t>Q4/22   vs   Q3/23     Commentary</a:t>
            </a:r>
          </a:p>
          <a:p>
            <a:pPr marL="914400" indent="-914400">
              <a:buFont typeface="Wingdings" panose="05000000000000000000" pitchFamily="2" charset="2"/>
              <a:buChar char="v"/>
            </a:pPr>
            <a:endParaRPr lang="en-US" sz="3000" dirty="0">
              <a:solidFill>
                <a:srgbClr val="003523"/>
              </a:solidFill>
            </a:endParaRPr>
          </a:p>
          <a:p>
            <a:pPr marL="914400" indent="-914400">
              <a:buFont typeface="Wingdings" panose="05000000000000000000" pitchFamily="2" charset="2"/>
              <a:buChar char="v"/>
            </a:pPr>
            <a:r>
              <a:rPr lang="en-US" sz="2800" i="1" u="sng" dirty="0">
                <a:solidFill>
                  <a:srgbClr val="003523"/>
                </a:solidFill>
              </a:rPr>
              <a:t>Islamic borrowing (Var: 84 Mil increase)</a:t>
            </a:r>
          </a:p>
          <a:p>
            <a:pPr algn="l"/>
            <a:r>
              <a:rPr lang="en-US" sz="2800" dirty="0">
                <a:solidFill>
                  <a:srgbClr val="003523"/>
                </a:solidFill>
              </a:rPr>
              <a:t>            </a:t>
            </a:r>
          </a:p>
          <a:p>
            <a:pPr algn="l"/>
            <a:r>
              <a:rPr lang="en-US" sz="2800" dirty="0">
                <a:solidFill>
                  <a:srgbClr val="003523"/>
                </a:solidFill>
              </a:rPr>
              <a:t>            Increase to support business Cash </a:t>
            </a:r>
          </a:p>
          <a:p>
            <a:pPr algn="l"/>
            <a:r>
              <a:rPr lang="en-US" sz="2800" dirty="0">
                <a:solidFill>
                  <a:srgbClr val="003523"/>
                </a:solidFill>
              </a:rPr>
              <a:t>            requirements to cover working capital and </a:t>
            </a:r>
          </a:p>
          <a:p>
            <a:pPr algn="l"/>
            <a:r>
              <a:rPr lang="en-US" sz="2800" dirty="0">
                <a:solidFill>
                  <a:srgbClr val="003523"/>
                </a:solidFill>
              </a:rPr>
              <a:t>            Increase in Int’l business advance payments </a:t>
            </a:r>
          </a:p>
          <a:p>
            <a:pPr algn="l"/>
            <a:r>
              <a:rPr lang="en-US" sz="2800" dirty="0">
                <a:solidFill>
                  <a:srgbClr val="003523"/>
                </a:solidFill>
              </a:rPr>
              <a:t>            to suppliers.</a:t>
            </a:r>
          </a:p>
          <a:p>
            <a:endParaRPr lang="en-US" sz="2800" dirty="0">
              <a:solidFill>
                <a:srgbClr val="003523"/>
              </a:solidFill>
            </a:endParaRPr>
          </a:p>
        </p:txBody>
      </p:sp>
      <p:pic>
        <p:nvPicPr>
          <p:cNvPr id="2" name="Picture 1">
            <a:extLst>
              <a:ext uri="{FF2B5EF4-FFF2-40B4-BE49-F238E27FC236}">
                <a16:creationId xmlns:a16="http://schemas.microsoft.com/office/drawing/2014/main" id="{93CE4FAA-EFCE-482E-9DDB-93DD8FEF0406}"/>
              </a:ext>
            </a:extLst>
          </p:cNvPr>
          <p:cNvPicPr>
            <a:picLocks noChangeAspect="1"/>
          </p:cNvPicPr>
          <p:nvPr/>
        </p:nvPicPr>
        <p:blipFill>
          <a:blip r:embed="rId3"/>
          <a:stretch>
            <a:fillRect/>
          </a:stretch>
        </p:blipFill>
        <p:spPr>
          <a:xfrm>
            <a:off x="185945" y="2590799"/>
            <a:ext cx="15160074" cy="9688606"/>
          </a:xfrm>
          <a:prstGeom prst="rect">
            <a:avLst/>
          </a:prstGeom>
        </p:spPr>
      </p:pic>
    </p:spTree>
    <p:extLst>
      <p:ext uri="{BB962C8B-B14F-4D97-AF65-F5344CB8AC3E}">
        <p14:creationId xmlns:p14="http://schemas.microsoft.com/office/powerpoint/2010/main" val="219575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1476" y="656578"/>
            <a:ext cx="23020544" cy="1496292"/>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r" rtl="1"/>
            <a:r>
              <a:rPr lang="ar-QA" sz="4800" dirty="0">
                <a:solidFill>
                  <a:schemeClr val="accent5">
                    <a:lumMod val="50000"/>
                  </a:schemeClr>
                </a:solidFill>
              </a:rPr>
              <a:t>بيان المركز المالى                                                                                     </a:t>
            </a:r>
            <a:r>
              <a:rPr lang="en-US" sz="4800" dirty="0">
                <a:solidFill>
                  <a:schemeClr val="accent5">
                    <a:lumMod val="50000"/>
                  </a:schemeClr>
                </a:solidFill>
              </a:rPr>
              <a:t> </a:t>
            </a:r>
            <a:r>
              <a:rPr lang="ar-QA" sz="4800" dirty="0">
                <a:solidFill>
                  <a:schemeClr val="accent5">
                    <a:lumMod val="50000"/>
                  </a:schemeClr>
                </a:solidFill>
              </a:rPr>
              <a:t>30 </a:t>
            </a:r>
            <a:r>
              <a:rPr lang="en-US" sz="4800" dirty="0">
                <a:solidFill>
                  <a:schemeClr val="accent5">
                    <a:lumMod val="50000"/>
                  </a:schemeClr>
                </a:solidFill>
              </a:rPr>
              <a:t>     </a:t>
            </a:r>
            <a:r>
              <a:rPr lang="ar-QA" sz="4800" dirty="0">
                <a:solidFill>
                  <a:schemeClr val="accent5">
                    <a:lumMod val="50000"/>
                  </a:schemeClr>
                </a:solidFill>
              </a:rPr>
              <a:t>سبتمبر 2023</a:t>
            </a:r>
          </a:p>
        </p:txBody>
      </p:sp>
      <p:cxnSp>
        <p:nvCxnSpPr>
          <p:cNvPr id="13" name="Straight Connector 12"/>
          <p:cNvCxnSpPr/>
          <p:nvPr/>
        </p:nvCxnSpPr>
        <p:spPr>
          <a:xfrm flipH="1">
            <a:off x="0" y="2094808"/>
            <a:ext cx="24384000" cy="0"/>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id="{A1B5A819-462D-469D-81D8-7EFC6D53BE3C}"/>
              </a:ext>
            </a:extLst>
          </p:cNvPr>
          <p:cNvSpPr/>
          <p:nvPr/>
        </p:nvSpPr>
        <p:spPr>
          <a:xfrm>
            <a:off x="-1" y="12649200"/>
            <a:ext cx="24383998" cy="1066800"/>
          </a:xfrm>
          <a:prstGeom prst="rect">
            <a:avLst/>
          </a:prstGeom>
          <a:solidFill>
            <a:srgbClr val="17326C"/>
          </a:solidFill>
          <a:ln w="9525" cap="flat" cmpd="sng" algn="ctr">
            <a:noFill/>
            <a:prstDash val="solid"/>
          </a:ln>
          <a:effectLst>
            <a:outerShdw blurRad="40000" dist="23000" dir="5400000" rotWithShape="0">
              <a:srgbClr val="000000">
                <a:alpha val="35000"/>
              </a:srgbClr>
            </a:outerShdw>
          </a:effectLst>
        </p:spPr>
        <p:txBody>
          <a:bodyPr rtlCol="0" anchor="ctr"/>
          <a:lstStyle/>
          <a:p>
            <a:pPr defTabSz="914400" hangingPunct="1">
              <a:defRPr/>
            </a:pPr>
            <a:endParaRPr lang="en-GB" sz="3600">
              <a:solidFill>
                <a:prstClr val="white"/>
              </a:solidFill>
              <a:latin typeface="Calibri"/>
            </a:endParaRPr>
          </a:p>
        </p:txBody>
      </p:sp>
      <p:pic>
        <p:nvPicPr>
          <p:cNvPr id="10" name="Picture 9" descr="Widam Food.psd">
            <a:extLst>
              <a:ext uri="{FF2B5EF4-FFF2-40B4-BE49-F238E27FC236}">
                <a16:creationId xmlns:a16="http://schemas.microsoft.com/office/drawing/2014/main" id="{176E1A2F-C2E2-41BF-93B4-199F284D19CB}"/>
              </a:ext>
            </a:extLst>
          </p:cNvPr>
          <p:cNvPicPr>
            <a:picLocks noChangeAspect="1"/>
          </p:cNvPicPr>
          <p:nvPr/>
        </p:nvPicPr>
        <p:blipFill>
          <a:blip r:embed="rId2"/>
          <a:stretch>
            <a:fillRect/>
          </a:stretch>
        </p:blipFill>
        <p:spPr>
          <a:xfrm>
            <a:off x="927651" y="12629654"/>
            <a:ext cx="3374974" cy="1105892"/>
          </a:xfrm>
          <a:prstGeom prst="rect">
            <a:avLst/>
          </a:prstGeom>
        </p:spPr>
      </p:pic>
      <p:sp>
        <p:nvSpPr>
          <p:cNvPr id="8" name="Rectangle: Rounded Corners 7">
            <a:extLst>
              <a:ext uri="{FF2B5EF4-FFF2-40B4-BE49-F238E27FC236}">
                <a16:creationId xmlns:a16="http://schemas.microsoft.com/office/drawing/2014/main" id="{F607789E-FE03-43F6-AAB3-CE671A4B2500}"/>
              </a:ext>
            </a:extLst>
          </p:cNvPr>
          <p:cNvSpPr/>
          <p:nvPr/>
        </p:nvSpPr>
        <p:spPr>
          <a:xfrm>
            <a:off x="15637563" y="2557063"/>
            <a:ext cx="8560494" cy="9687942"/>
          </a:xfrm>
          <a:prstGeom prst="roundRect">
            <a:avLst/>
          </a:prstGeom>
          <a:noFill/>
          <a:ln>
            <a:solidFill>
              <a:srgbClr val="002060"/>
            </a:solidFill>
          </a:ln>
          <a:effectLst>
            <a:outerShdw blurRad="1905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QA" sz="4400" b="1" u="sng" dirty="0">
                <a:solidFill>
                  <a:srgbClr val="003523"/>
                </a:solidFill>
                <a:effectLst>
                  <a:outerShdw blurRad="38100" dist="38100" dir="2700000" algn="tl">
                    <a:srgbClr val="000000">
                      <a:alpha val="43137"/>
                    </a:srgbClr>
                  </a:outerShdw>
                </a:effectLst>
              </a:rPr>
              <a:t>التعليق على الربع الثالث 2023 مقارنة بالربع الرابع 2022 </a:t>
            </a:r>
          </a:p>
          <a:p>
            <a:pPr marL="914400" indent="-914400">
              <a:buFont typeface="Wingdings" panose="05000000000000000000" pitchFamily="2" charset="2"/>
              <a:buChar char="v"/>
            </a:pPr>
            <a:endParaRPr lang="en-US" sz="4400" dirty="0">
              <a:solidFill>
                <a:srgbClr val="003523"/>
              </a:solidFill>
            </a:endParaRPr>
          </a:p>
          <a:p>
            <a:pPr marL="914400" indent="-914400" algn="r" rtl="1">
              <a:buFont typeface="Wingdings" panose="05000000000000000000" pitchFamily="2" charset="2"/>
              <a:buChar char="v"/>
            </a:pPr>
            <a:r>
              <a:rPr lang="ar-QA" sz="4400" i="1" u="sng" dirty="0">
                <a:solidFill>
                  <a:srgbClr val="003523"/>
                </a:solidFill>
              </a:rPr>
              <a:t>الاقتراض الإسلامي  ( التغيير :زيادة بقيمة 84 مليون ريال قطري)</a:t>
            </a:r>
            <a:r>
              <a:rPr lang="en-US" sz="4400" dirty="0">
                <a:solidFill>
                  <a:srgbClr val="003523"/>
                </a:solidFill>
              </a:rPr>
              <a:t> </a:t>
            </a:r>
            <a:endParaRPr lang="ar-QA" sz="4400" dirty="0">
              <a:solidFill>
                <a:srgbClr val="003523"/>
              </a:solidFill>
            </a:endParaRPr>
          </a:p>
          <a:p>
            <a:pPr algn="r" rtl="1"/>
            <a:r>
              <a:rPr lang="ar-QA" sz="4400" dirty="0">
                <a:solidFill>
                  <a:srgbClr val="003523"/>
                </a:solidFill>
              </a:rPr>
              <a:t>الزيادة لدعم متطلبات النشاط النقدية لتغطية رأس المال العامل ونظراً لزيادة المدفوعات المقدمة للموردين الدوليين</a:t>
            </a:r>
            <a:endParaRPr lang="en-US" sz="4400" dirty="0">
              <a:solidFill>
                <a:srgbClr val="003523"/>
              </a:solidFill>
            </a:endParaRPr>
          </a:p>
        </p:txBody>
      </p:sp>
      <p:pic>
        <p:nvPicPr>
          <p:cNvPr id="3" name="Picture 2">
            <a:extLst>
              <a:ext uri="{FF2B5EF4-FFF2-40B4-BE49-F238E27FC236}">
                <a16:creationId xmlns:a16="http://schemas.microsoft.com/office/drawing/2014/main" id="{E2789288-491C-4313-8A71-F3E4EC944C81}"/>
              </a:ext>
            </a:extLst>
          </p:cNvPr>
          <p:cNvPicPr>
            <a:picLocks noChangeAspect="1"/>
          </p:cNvPicPr>
          <p:nvPr/>
        </p:nvPicPr>
        <p:blipFill>
          <a:blip r:embed="rId3"/>
          <a:stretch>
            <a:fillRect/>
          </a:stretch>
        </p:blipFill>
        <p:spPr>
          <a:xfrm>
            <a:off x="185945" y="2829337"/>
            <a:ext cx="15160074" cy="9415662"/>
          </a:xfrm>
          <a:prstGeom prst="rect">
            <a:avLst/>
          </a:prstGeom>
        </p:spPr>
      </p:pic>
    </p:spTree>
    <p:extLst>
      <p:ext uri="{BB962C8B-B14F-4D97-AF65-F5344CB8AC3E}">
        <p14:creationId xmlns:p14="http://schemas.microsoft.com/office/powerpoint/2010/main" val="99411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1_White">
  <a:themeElements>
    <a:clrScheme name="Multicolor 3">
      <a:dk1>
        <a:srgbClr val="394256"/>
      </a:dk1>
      <a:lt1>
        <a:srgbClr val="38AD96"/>
      </a:lt1>
      <a:dk2>
        <a:srgbClr val="F2F2F2"/>
      </a:dk2>
      <a:lt2>
        <a:srgbClr val="FFFFFF"/>
      </a:lt2>
      <a:accent1>
        <a:srgbClr val="1AAD96"/>
      </a:accent1>
      <a:accent2>
        <a:srgbClr val="A9C370"/>
      </a:accent2>
      <a:accent3>
        <a:srgbClr val="F5AE3B"/>
      </a:accent3>
      <a:accent4>
        <a:srgbClr val="CC4E3D"/>
      </a:accent4>
      <a:accent5>
        <a:srgbClr val="56687C"/>
      </a:accent5>
      <a:accent6>
        <a:srgbClr val="94A4B5"/>
      </a:accent6>
      <a:hlink>
        <a:srgbClr val="38AD96"/>
      </a:hlink>
      <a:folHlink>
        <a:srgbClr val="38AD96"/>
      </a:folHlink>
    </a:clrScheme>
    <a:fontScheme name="White">
      <a:majorFont>
        <a:latin typeface="Source Sans Pro"/>
        <a:ea typeface="Source Sans Pro"/>
        <a:cs typeface="Source Sans Pro"/>
      </a:majorFont>
      <a:minorFont>
        <a:latin typeface="Source Sans Pro"/>
        <a:ea typeface="Source Sans Pro"/>
        <a:cs typeface="Source Sans Pro"/>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94256"/>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30000"/>
          </a:lnSpc>
          <a:spcBef>
            <a:spcPts val="0"/>
          </a:spcBef>
          <a:spcAft>
            <a:spcPts val="0"/>
          </a:spcAft>
          <a:buClrTx/>
          <a:buSzTx/>
          <a:buFontTx/>
          <a:buNone/>
          <a:tabLst/>
          <a:defRPr kumimoji="0" sz="2100" b="0" i="0" u="none" strike="noStrike" cap="none" spc="-21" normalizeH="0" baseline="0">
            <a:ln>
              <a:noFill/>
            </a:ln>
            <a:solidFill>
              <a:srgbClr val="394256"/>
            </a:solidFill>
            <a:effectLst/>
            <a:uFillTx/>
            <a:latin typeface="+mn-lt"/>
            <a:ea typeface="+mn-ea"/>
            <a:cs typeface="+mn-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77800" cap="flat">
          <a:solidFill>
            <a:srgbClr val="39425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ts val="10000"/>
          </a:lnSpc>
          <a:spcBef>
            <a:spcPts val="0"/>
          </a:spcBef>
          <a:spcAft>
            <a:spcPts val="0"/>
          </a:spcAft>
          <a:buClrTx/>
          <a:buSzTx/>
          <a:buFontTx/>
          <a:buNone/>
          <a:tabLst/>
          <a:defRPr kumimoji="0" sz="11000" b="1" i="0" u="none" strike="noStrike" cap="none" spc="-110" normalizeH="0" baseline="0">
            <a:ln>
              <a:noFill/>
            </a:ln>
            <a:solidFill>
              <a:srgbClr val="394256"/>
            </a:solidFill>
            <a:effectLst/>
            <a:uFillTx/>
            <a:latin typeface="+mn-lt"/>
            <a:ea typeface="+mn-ea"/>
            <a:cs typeface="+mn-cs"/>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Helvetica Neue UltraLight"/>
            <a:ea typeface="Helvetica Neue UltraLight"/>
            <a:cs typeface="Helvetica Neue UltraLight"/>
            <a:sym typeface="Helvetica Neue Ultra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9231</TotalTime>
  <Words>898</Words>
  <Application>Microsoft Office PowerPoint</Application>
  <PresentationFormat>Custom</PresentationFormat>
  <Paragraphs>90</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Narrow</vt:lpstr>
      <vt:lpstr>Calibri</vt:lpstr>
      <vt:lpstr>Helvetica Neue UltraLight</vt:lpstr>
      <vt:lpstr>Lucida Grande</vt:lpstr>
      <vt:lpstr>Source Sans Pro</vt:lpstr>
      <vt:lpstr>Sultan Medium</vt:lpstr>
      <vt:lpstr>Tahoma</vt:lpstr>
      <vt:lpstr>Verdana</vt:lpstr>
      <vt:lpstr>Wingdings</vt:lpstr>
      <vt:lpstr>1_White</vt:lpstr>
      <vt:lpstr>PowerPoint Presentation</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Majed Burjaq</dc:creator>
  <cp:lastModifiedBy>Amar Kulkarni</cp:lastModifiedBy>
  <cp:revision>487</cp:revision>
  <cp:lastPrinted>2022-01-23T09:44:53Z</cp:lastPrinted>
  <dcterms:modified xsi:type="dcterms:W3CDTF">2023-10-30T13:17:40Z</dcterms:modified>
</cp:coreProperties>
</file>