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b" ContentType="application/vnd.ms-excel.sheet.binary.macroEnabled.12"/>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3"/>
  </p:notesMasterIdLst>
  <p:handoutMasterIdLst>
    <p:handoutMasterId r:id="rId14"/>
  </p:handoutMasterIdLst>
  <p:sldIdLst>
    <p:sldId id="344" r:id="rId2"/>
    <p:sldId id="355" r:id="rId3"/>
    <p:sldId id="711" r:id="rId4"/>
    <p:sldId id="708" r:id="rId5"/>
    <p:sldId id="773" r:id="rId6"/>
    <p:sldId id="354" r:id="rId7"/>
    <p:sldId id="774" r:id="rId8"/>
    <p:sldId id="761" r:id="rId9"/>
    <p:sldId id="775" r:id="rId10"/>
    <p:sldId id="359" r:id="rId11"/>
    <p:sldId id="360" r:id="rId12"/>
  </p:sldIdLst>
  <p:sldSz cx="24384000" cy="13716000"/>
  <p:notesSz cx="7104063" cy="102346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1pPr>
    <a:lvl2pPr marL="0" marR="0" indent="3429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2pPr>
    <a:lvl3pPr marL="0" marR="0" indent="6858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3pPr>
    <a:lvl4pPr marL="0" marR="0" indent="10287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4pPr>
    <a:lvl5pPr marL="0" marR="0" indent="13716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5pPr>
    <a:lvl6pPr marL="0" marR="0" indent="17145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6pPr>
    <a:lvl7pPr marL="0" marR="0" indent="20574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7pPr>
    <a:lvl8pPr marL="0" marR="0" indent="24003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8pPr>
    <a:lvl9pPr marL="0" marR="0" indent="27432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D1F9"/>
    <a:srgbClr val="54616A"/>
    <a:srgbClr val="8A96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Helvetica Neue UltraLight"/>
          <a:ea typeface="Helvetica Neue UltraLight"/>
          <a:cs typeface="Helvetica Neue Ultra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Helvetica Neue UltraLight"/>
          <a:ea typeface="Helvetica Neue UltraLight"/>
          <a:cs typeface="Helvetica Neue UltraLight"/>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Helvetica Neue UltraLight"/>
          <a:ea typeface="Helvetica Neue UltraLight"/>
          <a:cs typeface="Helvetica Neue UltraLight"/>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Helvetica Neue UltraLight"/>
          <a:ea typeface="Helvetica Neue UltraLight"/>
          <a:cs typeface="Helvetica Neue UltraLight"/>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01" autoAdjust="0"/>
    <p:restoredTop sz="94539"/>
  </p:normalViewPr>
  <p:slideViewPr>
    <p:cSldViewPr snapToGrid="0" snapToObjects="1">
      <p:cViewPr varScale="1">
        <p:scale>
          <a:sx n="34" d="100"/>
          <a:sy n="34" d="100"/>
        </p:scale>
        <p:origin x="996" y="96"/>
      </p:cViewPr>
      <p:guideLst>
        <p:guide orient="horz" pos="4320"/>
        <p:guide pos="7680"/>
      </p:guideLst>
    </p:cSldViewPr>
  </p:slideViewPr>
  <p:notesTextViewPr>
    <p:cViewPr>
      <p:scale>
        <a:sx n="100" d="100"/>
        <a:sy n="100" d="100"/>
      </p:scale>
      <p:origin x="0" y="0"/>
    </p:cViewPr>
  </p:notesTextViewPr>
  <p:notesViewPr>
    <p:cSldViewPr snapToGrid="0" snapToObjects="1">
      <p:cViewPr varScale="1">
        <p:scale>
          <a:sx n="81" d="100"/>
          <a:sy n="81" d="100"/>
        </p:scale>
        <p:origin x="304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BC626B-F41A-4A0B-AD96-5461A19A8105}"/>
              </a:ext>
            </a:extLst>
          </p:cNvPr>
          <p:cNvSpPr>
            <a:spLocks noGrp="1"/>
          </p:cNvSpPr>
          <p:nvPr>
            <p:ph type="hdr" sz="quarter"/>
          </p:nvPr>
        </p:nvSpPr>
        <p:spPr>
          <a:xfrm>
            <a:off x="0" y="2"/>
            <a:ext cx="3078427" cy="513509"/>
          </a:xfrm>
          <a:prstGeom prst="rect">
            <a:avLst/>
          </a:prstGeom>
        </p:spPr>
        <p:txBody>
          <a:bodyPr vert="horz" lIns="96624" tIns="48313" rIns="96624" bIns="48313" rtlCol="0"/>
          <a:lstStyle>
            <a:lvl1pPr algn="l">
              <a:defRPr sz="1300"/>
            </a:lvl1pPr>
          </a:lstStyle>
          <a:p>
            <a:endParaRPr lang="en-GB"/>
          </a:p>
        </p:txBody>
      </p:sp>
      <p:sp>
        <p:nvSpPr>
          <p:cNvPr id="3" name="Date Placeholder 2">
            <a:extLst>
              <a:ext uri="{FF2B5EF4-FFF2-40B4-BE49-F238E27FC236}">
                <a16:creationId xmlns:a16="http://schemas.microsoft.com/office/drawing/2014/main" id="{321449C0-113B-4966-88BA-21D5A05BB96E}"/>
              </a:ext>
            </a:extLst>
          </p:cNvPr>
          <p:cNvSpPr>
            <a:spLocks noGrp="1"/>
          </p:cNvSpPr>
          <p:nvPr>
            <p:ph type="dt" sz="quarter" idx="1"/>
          </p:nvPr>
        </p:nvSpPr>
        <p:spPr>
          <a:xfrm>
            <a:off x="4023994" y="2"/>
            <a:ext cx="3078427" cy="513509"/>
          </a:xfrm>
          <a:prstGeom prst="rect">
            <a:avLst/>
          </a:prstGeom>
        </p:spPr>
        <p:txBody>
          <a:bodyPr vert="horz" lIns="96624" tIns="48313" rIns="96624" bIns="48313" rtlCol="0"/>
          <a:lstStyle>
            <a:lvl1pPr algn="r">
              <a:defRPr sz="1300"/>
            </a:lvl1pPr>
          </a:lstStyle>
          <a:p>
            <a:fld id="{D4885292-2FEA-4A2F-9B8F-E744D4C251B3}" type="datetimeFigureOut">
              <a:rPr lang="en-GB" smtClean="0"/>
              <a:t>13/08/2023</a:t>
            </a:fld>
            <a:endParaRPr lang="en-GB"/>
          </a:p>
        </p:txBody>
      </p:sp>
      <p:sp>
        <p:nvSpPr>
          <p:cNvPr id="4" name="Footer Placeholder 3">
            <a:extLst>
              <a:ext uri="{FF2B5EF4-FFF2-40B4-BE49-F238E27FC236}">
                <a16:creationId xmlns:a16="http://schemas.microsoft.com/office/drawing/2014/main" id="{00EB1F37-CEF7-493A-B03B-F24FDC5511A4}"/>
              </a:ext>
            </a:extLst>
          </p:cNvPr>
          <p:cNvSpPr>
            <a:spLocks noGrp="1"/>
          </p:cNvSpPr>
          <p:nvPr>
            <p:ph type="ftr" sz="quarter" idx="2"/>
          </p:nvPr>
        </p:nvSpPr>
        <p:spPr>
          <a:xfrm>
            <a:off x="0" y="9721108"/>
            <a:ext cx="3078427" cy="513508"/>
          </a:xfrm>
          <a:prstGeom prst="rect">
            <a:avLst/>
          </a:prstGeom>
        </p:spPr>
        <p:txBody>
          <a:bodyPr vert="horz" lIns="96624" tIns="48313" rIns="96624" bIns="48313"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133C7825-09DB-40F0-986A-FA6B616750CA}"/>
              </a:ext>
            </a:extLst>
          </p:cNvPr>
          <p:cNvSpPr>
            <a:spLocks noGrp="1"/>
          </p:cNvSpPr>
          <p:nvPr>
            <p:ph type="sldNum" sz="quarter" idx="3"/>
          </p:nvPr>
        </p:nvSpPr>
        <p:spPr>
          <a:xfrm>
            <a:off x="4023994" y="9721108"/>
            <a:ext cx="3078427" cy="513508"/>
          </a:xfrm>
          <a:prstGeom prst="rect">
            <a:avLst/>
          </a:prstGeom>
        </p:spPr>
        <p:txBody>
          <a:bodyPr vert="horz" lIns="96624" tIns="48313" rIns="96624" bIns="48313" rtlCol="0" anchor="b"/>
          <a:lstStyle>
            <a:lvl1pPr algn="r">
              <a:defRPr sz="1300"/>
            </a:lvl1pPr>
          </a:lstStyle>
          <a:p>
            <a:fld id="{E356F8F1-C8FA-426F-9B0B-CBC2155E0CC3}" type="slidenum">
              <a:rPr lang="en-GB" smtClean="0"/>
              <a:t>‹#›</a:t>
            </a:fld>
            <a:endParaRPr lang="en-GB"/>
          </a:p>
        </p:txBody>
      </p:sp>
    </p:spTree>
    <p:extLst>
      <p:ext uri="{BB962C8B-B14F-4D97-AF65-F5344CB8AC3E}">
        <p14:creationId xmlns:p14="http://schemas.microsoft.com/office/powerpoint/2010/main" val="3629638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Shape 30"/>
          <p:cNvSpPr>
            <a:spLocks noGrp="1" noRot="1" noChangeAspect="1"/>
          </p:cNvSpPr>
          <p:nvPr>
            <p:ph type="sldImg"/>
          </p:nvPr>
        </p:nvSpPr>
        <p:spPr>
          <a:xfrm>
            <a:off x="141288" y="766763"/>
            <a:ext cx="6821487" cy="3838575"/>
          </a:xfrm>
          <a:prstGeom prst="rect">
            <a:avLst/>
          </a:prstGeom>
        </p:spPr>
        <p:txBody>
          <a:bodyPr lIns="96624" tIns="48313" rIns="96624" bIns="48313"/>
          <a:lstStyle/>
          <a:p>
            <a:endParaRPr dirty="0"/>
          </a:p>
        </p:txBody>
      </p:sp>
      <p:sp>
        <p:nvSpPr>
          <p:cNvPr id="31" name="Shape 31"/>
          <p:cNvSpPr>
            <a:spLocks noGrp="1"/>
          </p:cNvSpPr>
          <p:nvPr>
            <p:ph type="body" sz="quarter" idx="1"/>
          </p:nvPr>
        </p:nvSpPr>
        <p:spPr>
          <a:xfrm>
            <a:off x="947210" y="4861442"/>
            <a:ext cx="5209646" cy="4605576"/>
          </a:xfrm>
          <a:prstGeom prst="rect">
            <a:avLst/>
          </a:prstGeom>
        </p:spPr>
        <p:txBody>
          <a:bodyPr lIns="96624" tIns="48313" rIns="96624" bIns="48313"/>
          <a:lstStyle/>
          <a:p>
            <a:endParaRPr/>
          </a:p>
        </p:txBody>
      </p:sp>
    </p:spTree>
    <p:extLst>
      <p:ext uri="{BB962C8B-B14F-4D97-AF65-F5344CB8AC3E}">
        <p14:creationId xmlns:p14="http://schemas.microsoft.com/office/powerpoint/2010/main" val="3532412889"/>
      </p:ext>
    </p:extLst>
  </p:cSld>
  <p:clrMap bg1="lt1" tx1="dk1" bg2="lt2" tx2="dk2" accent1="accent1" accent2="accent2" accent3="accent3" accent4="accent4" accent5="accent5" accent6="accent6" hlink="hlink" folHlink="folHlink"/>
  <p:notesStyle>
    <a:lvl1pPr defTabSz="825500" latinLnBrk="0">
      <a:defRPr sz="3000">
        <a:latin typeface="Arial"/>
        <a:ea typeface="Arial"/>
        <a:cs typeface="Arial"/>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hyperlink" Target="http://www.yourcompany.com"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www.yourcompany.com"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Inner Page Left">
    <p:spTree>
      <p:nvGrpSpPr>
        <p:cNvPr id="1" name=""/>
        <p:cNvGrpSpPr/>
        <p:nvPr/>
      </p:nvGrpSpPr>
      <p:grpSpPr>
        <a:xfrm>
          <a:off x="0" y="0"/>
          <a:ext cx="0" cy="0"/>
          <a:chOff x="0" y="0"/>
          <a:chExt cx="0" cy="0"/>
        </a:xfrm>
      </p:grpSpPr>
      <p:sp>
        <p:nvSpPr>
          <p:cNvPr id="34" name="Rechteck"/>
          <p:cNvSpPr/>
          <p:nvPr/>
        </p:nvSpPr>
        <p:spPr>
          <a:xfrm>
            <a:off x="23605596" y="12810471"/>
            <a:ext cx="786872" cy="424458"/>
          </a:xfrm>
          <a:prstGeom prst="rect">
            <a:avLst/>
          </a:prstGeom>
          <a:solidFill>
            <a:schemeClr val="tx1"/>
          </a:solidFill>
          <a:ln w="12700">
            <a:miter lim="400000"/>
          </a:ln>
        </p:spPr>
        <p:txBody>
          <a:bodyPr lIns="71438" tIns="71438" rIns="71438" bIns="71438" anchor="ctr"/>
          <a:lstStyle/>
          <a:p>
            <a:pPr>
              <a:lnSpc>
                <a:spcPct val="130000"/>
              </a:lnSpc>
              <a:defRPr sz="2100" b="0" spc="-21"/>
            </a:pPr>
            <a:endParaRPr sz="2100" dirty="0"/>
          </a:p>
        </p:txBody>
      </p:sp>
      <p:sp>
        <p:nvSpPr>
          <p:cNvPr id="35" name="Foliennummer"/>
          <p:cNvSpPr txBox="1">
            <a:spLocks noGrp="1"/>
          </p:cNvSpPr>
          <p:nvPr>
            <p:ph type="sldNum" sz="quarter" idx="2"/>
          </p:nvPr>
        </p:nvSpPr>
        <p:spPr>
          <a:xfrm>
            <a:off x="23711490" y="12792513"/>
            <a:ext cx="575084" cy="421268"/>
          </a:xfrm>
          <a:prstGeom prst="rect">
            <a:avLst/>
          </a:prstGeom>
        </p:spPr>
        <p:txBody>
          <a:bodyPr/>
          <a:lstStyle>
            <a:lvl1pPr>
              <a:defRPr sz="1800" spc="-18">
                <a:solidFill>
                  <a:schemeClr val="bg2"/>
                </a:solidFill>
              </a:defRPr>
            </a:lvl1pPr>
          </a:lstStyle>
          <a:p>
            <a:fld id="{86CB4B4D-7CA3-9044-876B-883B54F8677D}" type="slidenum">
              <a:rPr lang="tr-TR" smtClean="0"/>
              <a:pPr/>
              <a:t>‹#›</a:t>
            </a:fld>
            <a:endParaRPr lang="tr-TR" dirty="0"/>
          </a:p>
        </p:txBody>
      </p:sp>
      <p:sp>
        <p:nvSpPr>
          <p:cNvPr id="36" name="Imperial – Multipurpose Keynote Presentation Template."/>
          <p:cNvSpPr txBox="1"/>
          <p:nvPr/>
        </p:nvSpPr>
        <p:spPr>
          <a:xfrm>
            <a:off x="763607" y="12740257"/>
            <a:ext cx="22856790" cy="28674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nSpc>
                <a:spcPct val="130000"/>
              </a:lnSpc>
              <a:defRPr sz="1600" b="0" spc="-16"/>
            </a:pPr>
            <a:r>
              <a:rPr sz="1600" b="1" dirty="0">
                <a:solidFill>
                  <a:schemeClr val="bg1"/>
                </a:solidFill>
              </a:rPr>
              <a:t>Imperial –</a:t>
            </a:r>
            <a:r>
              <a:rPr sz="1600" dirty="0">
                <a:solidFill>
                  <a:schemeClr val="bg1"/>
                </a:solidFill>
              </a:rPr>
              <a:t> </a:t>
            </a:r>
            <a:r>
              <a:rPr sz="1600" b="1" dirty="0">
                <a:solidFill>
                  <a:schemeClr val="tx1"/>
                </a:solidFill>
              </a:rPr>
              <a:t>Multipurpose Keynote Presentation Template. </a:t>
            </a:r>
          </a:p>
        </p:txBody>
      </p:sp>
      <p:sp>
        <p:nvSpPr>
          <p:cNvPr id="37" name="www.yourcompany.com"/>
          <p:cNvSpPr txBox="1"/>
          <p:nvPr/>
        </p:nvSpPr>
        <p:spPr>
          <a:xfrm>
            <a:off x="763607" y="12994257"/>
            <a:ext cx="22856790" cy="25090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130000"/>
              </a:lnSpc>
              <a:defRPr sz="1400" b="0" spc="-14">
                <a:solidFill>
                  <a:srgbClr val="38AD96"/>
                </a:solidFill>
                <a:hlinkClick r:id="" action="ppaction://noaction"/>
              </a:defRPr>
            </a:lvl1pPr>
          </a:lstStyle>
          <a:p>
            <a:pPr>
              <a:defRPr>
                <a:solidFill>
                  <a:srgbClr val="394256"/>
                </a:solidFill>
              </a:defRPr>
            </a:pPr>
            <a:r>
              <a:rPr sz="1400" dirty="0">
                <a:solidFill>
                  <a:schemeClr val="bg1"/>
                </a:solidFill>
                <a:hlinkClick r:id="rId2"/>
              </a:rPr>
              <a:t>www.yourcompany.com</a:t>
            </a:r>
          </a:p>
        </p:txBody>
      </p:sp>
      <p:grpSp>
        <p:nvGrpSpPr>
          <p:cNvPr id="44" name="Gruppieren"/>
          <p:cNvGrpSpPr/>
          <p:nvPr/>
        </p:nvGrpSpPr>
        <p:grpSpPr>
          <a:xfrm>
            <a:off x="0" y="13654352"/>
            <a:ext cx="24384000" cy="85792"/>
            <a:chOff x="0" y="0"/>
            <a:chExt cx="24384000" cy="85791"/>
          </a:xfrm>
        </p:grpSpPr>
        <p:sp>
          <p:nvSpPr>
            <p:cNvPr id="38" name="Rechteck"/>
            <p:cNvSpPr/>
            <p:nvPr/>
          </p:nvSpPr>
          <p:spPr>
            <a:xfrm>
              <a:off x="0" y="0"/>
              <a:ext cx="4069795" cy="85792"/>
            </a:xfrm>
            <a:prstGeom prst="rect">
              <a:avLst/>
            </a:prstGeom>
            <a:solidFill>
              <a:schemeClr val="accent1"/>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39" name="Rechteck"/>
            <p:cNvSpPr/>
            <p:nvPr/>
          </p:nvSpPr>
          <p:spPr>
            <a:xfrm>
              <a:off x="4062840" y="0"/>
              <a:ext cx="4069796" cy="85792"/>
            </a:xfrm>
            <a:prstGeom prst="rect">
              <a:avLst/>
            </a:prstGeom>
            <a:solidFill>
              <a:schemeClr val="accent2"/>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40" name="Rechteck"/>
            <p:cNvSpPr/>
            <p:nvPr/>
          </p:nvSpPr>
          <p:spPr>
            <a:xfrm>
              <a:off x="8125683" y="0"/>
              <a:ext cx="4069796" cy="85792"/>
            </a:xfrm>
            <a:prstGeom prst="rect">
              <a:avLst/>
            </a:prstGeom>
            <a:solidFill>
              <a:schemeClr val="accent3"/>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41" name="Rechteck"/>
            <p:cNvSpPr/>
            <p:nvPr/>
          </p:nvSpPr>
          <p:spPr>
            <a:xfrm>
              <a:off x="12188523" y="0"/>
              <a:ext cx="4069796" cy="85792"/>
            </a:xfrm>
            <a:prstGeom prst="rect">
              <a:avLst/>
            </a:prstGeom>
            <a:solidFill>
              <a:schemeClr val="accent4"/>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42" name="Rechteck"/>
            <p:cNvSpPr/>
            <p:nvPr/>
          </p:nvSpPr>
          <p:spPr>
            <a:xfrm>
              <a:off x="16251366" y="0"/>
              <a:ext cx="4069796" cy="85792"/>
            </a:xfrm>
            <a:prstGeom prst="rect">
              <a:avLst/>
            </a:prstGeom>
            <a:solidFill>
              <a:schemeClr val="accent5"/>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43" name="Rechteck"/>
            <p:cNvSpPr/>
            <p:nvPr/>
          </p:nvSpPr>
          <p:spPr>
            <a:xfrm>
              <a:off x="20314205" y="0"/>
              <a:ext cx="4069795" cy="85792"/>
            </a:xfrm>
            <a:prstGeom prst="rect">
              <a:avLst/>
            </a:prstGeom>
            <a:solidFill>
              <a:schemeClr val="accent6"/>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grpSp>
      <p:grpSp>
        <p:nvGrpSpPr>
          <p:cNvPr id="49" name="Gruppieren"/>
          <p:cNvGrpSpPr/>
          <p:nvPr/>
        </p:nvGrpSpPr>
        <p:grpSpPr>
          <a:xfrm rot="5400000">
            <a:off x="23370793" y="12998749"/>
            <a:ext cx="421794" cy="47970"/>
            <a:chOff x="0" y="0"/>
            <a:chExt cx="421791" cy="47967"/>
          </a:xfrm>
        </p:grpSpPr>
        <p:sp>
          <p:nvSpPr>
            <p:cNvPr id="45" name="Rechteck"/>
            <p:cNvSpPr/>
            <p:nvPr/>
          </p:nvSpPr>
          <p:spPr>
            <a:xfrm>
              <a:off x="0" y="0"/>
              <a:ext cx="105584" cy="47968"/>
            </a:xfrm>
            <a:prstGeom prst="rect">
              <a:avLst/>
            </a:prstGeom>
            <a:solidFill>
              <a:schemeClr val="accent1"/>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46" name="Rechteck"/>
            <p:cNvSpPr/>
            <p:nvPr/>
          </p:nvSpPr>
          <p:spPr>
            <a:xfrm>
              <a:off x="105402" y="0"/>
              <a:ext cx="105585" cy="47968"/>
            </a:xfrm>
            <a:prstGeom prst="rect">
              <a:avLst/>
            </a:prstGeom>
            <a:solidFill>
              <a:schemeClr val="accent2"/>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47" name="Rechteck"/>
            <p:cNvSpPr/>
            <p:nvPr/>
          </p:nvSpPr>
          <p:spPr>
            <a:xfrm>
              <a:off x="210805" y="0"/>
              <a:ext cx="105585" cy="47968"/>
            </a:xfrm>
            <a:prstGeom prst="rect">
              <a:avLst/>
            </a:prstGeom>
            <a:solidFill>
              <a:schemeClr val="accent3"/>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48" name="Rechteck"/>
            <p:cNvSpPr/>
            <p:nvPr/>
          </p:nvSpPr>
          <p:spPr>
            <a:xfrm>
              <a:off x="316208" y="0"/>
              <a:ext cx="105584" cy="47968"/>
            </a:xfrm>
            <a:prstGeom prst="rect">
              <a:avLst/>
            </a:prstGeom>
            <a:solidFill>
              <a:schemeClr val="accent4"/>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grpSp>
    </p:spTree>
    <p:extLst>
      <p:ext uri="{BB962C8B-B14F-4D97-AF65-F5344CB8AC3E}">
        <p14:creationId xmlns:p14="http://schemas.microsoft.com/office/powerpoint/2010/main" val="11334465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Inner Page Right">
    <p:spTree>
      <p:nvGrpSpPr>
        <p:cNvPr id="1" name=""/>
        <p:cNvGrpSpPr/>
        <p:nvPr/>
      </p:nvGrpSpPr>
      <p:grpSpPr>
        <a:xfrm>
          <a:off x="0" y="0"/>
          <a:ext cx="0" cy="0"/>
          <a:chOff x="0" y="0"/>
          <a:chExt cx="0" cy="0"/>
        </a:xfrm>
      </p:grpSpPr>
      <p:sp>
        <p:nvSpPr>
          <p:cNvPr id="56" name="Rechteck"/>
          <p:cNvSpPr/>
          <p:nvPr/>
        </p:nvSpPr>
        <p:spPr>
          <a:xfrm>
            <a:off x="530" y="12810471"/>
            <a:ext cx="786872" cy="424458"/>
          </a:xfrm>
          <a:prstGeom prst="rect">
            <a:avLst/>
          </a:prstGeom>
          <a:solidFill>
            <a:schemeClr val="tx1"/>
          </a:solidFill>
          <a:ln w="12700">
            <a:miter lim="400000"/>
          </a:ln>
        </p:spPr>
        <p:txBody>
          <a:bodyPr lIns="71438" tIns="71438" rIns="71438" bIns="71438" anchor="ctr"/>
          <a:lstStyle/>
          <a:p>
            <a:pPr>
              <a:lnSpc>
                <a:spcPct val="130000"/>
              </a:lnSpc>
              <a:defRPr sz="2100" b="0" spc="-21"/>
            </a:pPr>
            <a:endParaRPr sz="2100" dirty="0"/>
          </a:p>
        </p:txBody>
      </p:sp>
      <p:sp>
        <p:nvSpPr>
          <p:cNvPr id="57" name="Foliennummer"/>
          <p:cNvSpPr txBox="1">
            <a:spLocks noGrp="1"/>
          </p:cNvSpPr>
          <p:nvPr>
            <p:ph type="sldNum" sz="quarter" idx="2"/>
          </p:nvPr>
        </p:nvSpPr>
        <p:spPr>
          <a:xfrm>
            <a:off x="106424" y="12795819"/>
            <a:ext cx="575084" cy="421268"/>
          </a:xfrm>
          <a:prstGeom prst="rect">
            <a:avLst/>
          </a:prstGeom>
        </p:spPr>
        <p:txBody>
          <a:bodyPr/>
          <a:lstStyle>
            <a:lvl1pPr>
              <a:defRPr sz="1800" spc="-18">
                <a:solidFill>
                  <a:schemeClr val="bg2"/>
                </a:solidFill>
              </a:defRPr>
            </a:lvl1pPr>
          </a:lstStyle>
          <a:p>
            <a:fld id="{86CB4B4D-7CA3-9044-876B-883B54F8677D}" type="slidenum">
              <a:rPr lang="tr-TR" smtClean="0"/>
              <a:pPr/>
              <a:t>‹#›</a:t>
            </a:fld>
            <a:endParaRPr lang="tr-TR" dirty="0"/>
          </a:p>
        </p:txBody>
      </p:sp>
      <p:sp>
        <p:nvSpPr>
          <p:cNvPr id="58" name="Imperial – Multipurpose Keynote Presentation Template."/>
          <p:cNvSpPr txBox="1"/>
          <p:nvPr/>
        </p:nvSpPr>
        <p:spPr>
          <a:xfrm>
            <a:off x="763607" y="12740257"/>
            <a:ext cx="22856790" cy="28674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r">
              <a:lnSpc>
                <a:spcPct val="130000"/>
              </a:lnSpc>
              <a:defRPr sz="1600" b="0" spc="-16"/>
            </a:pPr>
            <a:r>
              <a:rPr sz="1600" b="1" dirty="0">
                <a:solidFill>
                  <a:schemeClr val="bg1"/>
                </a:solidFill>
              </a:rPr>
              <a:t>Imperial –</a:t>
            </a:r>
            <a:r>
              <a:rPr sz="1600" dirty="0">
                <a:solidFill>
                  <a:schemeClr val="bg1"/>
                </a:solidFill>
              </a:rPr>
              <a:t> </a:t>
            </a:r>
            <a:r>
              <a:rPr sz="1600" b="1" dirty="0">
                <a:solidFill>
                  <a:schemeClr val="tx1"/>
                </a:solidFill>
              </a:rPr>
              <a:t>Multipurpose Keynote Presentation Template. </a:t>
            </a:r>
          </a:p>
        </p:txBody>
      </p:sp>
      <p:sp>
        <p:nvSpPr>
          <p:cNvPr id="59" name="www.yourcompany.com"/>
          <p:cNvSpPr txBox="1"/>
          <p:nvPr/>
        </p:nvSpPr>
        <p:spPr>
          <a:xfrm>
            <a:off x="763607" y="12994257"/>
            <a:ext cx="22856790" cy="25090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r">
              <a:lnSpc>
                <a:spcPct val="130000"/>
              </a:lnSpc>
              <a:defRPr sz="1400" b="0" spc="-14">
                <a:solidFill>
                  <a:srgbClr val="38AD96"/>
                </a:solidFill>
                <a:hlinkClick r:id="" action="ppaction://noaction"/>
              </a:defRPr>
            </a:lvl1pPr>
          </a:lstStyle>
          <a:p>
            <a:pPr>
              <a:defRPr>
                <a:solidFill>
                  <a:srgbClr val="394256"/>
                </a:solidFill>
              </a:defRPr>
            </a:pPr>
            <a:r>
              <a:rPr sz="1400" dirty="0">
                <a:solidFill>
                  <a:schemeClr val="bg1"/>
                </a:solidFill>
                <a:hlinkClick r:id="rId2"/>
              </a:rPr>
              <a:t>www.yourcompany.com</a:t>
            </a:r>
          </a:p>
        </p:txBody>
      </p:sp>
      <p:grpSp>
        <p:nvGrpSpPr>
          <p:cNvPr id="66" name="Gruppieren"/>
          <p:cNvGrpSpPr/>
          <p:nvPr/>
        </p:nvGrpSpPr>
        <p:grpSpPr>
          <a:xfrm>
            <a:off x="0" y="13654352"/>
            <a:ext cx="24384000" cy="85792"/>
            <a:chOff x="0" y="0"/>
            <a:chExt cx="24384000" cy="85791"/>
          </a:xfrm>
        </p:grpSpPr>
        <p:sp>
          <p:nvSpPr>
            <p:cNvPr id="60" name="Rechteck"/>
            <p:cNvSpPr/>
            <p:nvPr/>
          </p:nvSpPr>
          <p:spPr>
            <a:xfrm>
              <a:off x="0" y="0"/>
              <a:ext cx="4069795" cy="85792"/>
            </a:xfrm>
            <a:prstGeom prst="rect">
              <a:avLst/>
            </a:prstGeom>
            <a:solidFill>
              <a:srgbClr val="1AAD96"/>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61" name="Rechteck"/>
            <p:cNvSpPr/>
            <p:nvPr/>
          </p:nvSpPr>
          <p:spPr>
            <a:xfrm>
              <a:off x="4062840" y="0"/>
              <a:ext cx="4069796" cy="85792"/>
            </a:xfrm>
            <a:prstGeom prst="rect">
              <a:avLst/>
            </a:prstGeom>
            <a:solidFill>
              <a:srgbClr val="A9C370"/>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62" name="Rechteck"/>
            <p:cNvSpPr/>
            <p:nvPr/>
          </p:nvSpPr>
          <p:spPr>
            <a:xfrm>
              <a:off x="8125683" y="0"/>
              <a:ext cx="4069796" cy="85792"/>
            </a:xfrm>
            <a:prstGeom prst="rect">
              <a:avLst/>
            </a:prstGeom>
            <a:solidFill>
              <a:srgbClr val="F5AE3B"/>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63" name="Rechteck"/>
            <p:cNvSpPr/>
            <p:nvPr/>
          </p:nvSpPr>
          <p:spPr>
            <a:xfrm>
              <a:off x="12188523" y="0"/>
              <a:ext cx="4069796" cy="85792"/>
            </a:xfrm>
            <a:prstGeom prst="rect">
              <a:avLst/>
            </a:prstGeom>
            <a:solidFill>
              <a:srgbClr val="CC4E3D"/>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64" name="Rechteck"/>
            <p:cNvSpPr/>
            <p:nvPr/>
          </p:nvSpPr>
          <p:spPr>
            <a:xfrm>
              <a:off x="16251366" y="0"/>
              <a:ext cx="4069796" cy="85792"/>
            </a:xfrm>
            <a:prstGeom prst="rect">
              <a:avLst/>
            </a:prstGeom>
            <a:solidFill>
              <a:srgbClr val="56687C"/>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65" name="Rechteck"/>
            <p:cNvSpPr/>
            <p:nvPr/>
          </p:nvSpPr>
          <p:spPr>
            <a:xfrm>
              <a:off x="20314205" y="0"/>
              <a:ext cx="4069795" cy="85792"/>
            </a:xfrm>
            <a:prstGeom prst="rect">
              <a:avLst/>
            </a:prstGeom>
            <a:solidFill>
              <a:srgbClr val="94A4B5"/>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grpSp>
      <p:grpSp>
        <p:nvGrpSpPr>
          <p:cNvPr id="71" name="Gruppieren"/>
          <p:cNvGrpSpPr/>
          <p:nvPr/>
        </p:nvGrpSpPr>
        <p:grpSpPr>
          <a:xfrm rot="5400000">
            <a:off x="599693" y="12998749"/>
            <a:ext cx="421794" cy="47970"/>
            <a:chOff x="0" y="0"/>
            <a:chExt cx="421791" cy="47967"/>
          </a:xfrm>
        </p:grpSpPr>
        <p:sp>
          <p:nvSpPr>
            <p:cNvPr id="67" name="Rechteck"/>
            <p:cNvSpPr/>
            <p:nvPr/>
          </p:nvSpPr>
          <p:spPr>
            <a:xfrm>
              <a:off x="0" y="0"/>
              <a:ext cx="105584" cy="47968"/>
            </a:xfrm>
            <a:prstGeom prst="rect">
              <a:avLst/>
            </a:prstGeom>
            <a:solidFill>
              <a:schemeClr val="accent1"/>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68" name="Rechteck"/>
            <p:cNvSpPr/>
            <p:nvPr/>
          </p:nvSpPr>
          <p:spPr>
            <a:xfrm>
              <a:off x="105402" y="0"/>
              <a:ext cx="105585" cy="47968"/>
            </a:xfrm>
            <a:prstGeom prst="rect">
              <a:avLst/>
            </a:prstGeom>
            <a:solidFill>
              <a:schemeClr val="accent2"/>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69" name="Rechteck"/>
            <p:cNvSpPr/>
            <p:nvPr/>
          </p:nvSpPr>
          <p:spPr>
            <a:xfrm>
              <a:off x="210805" y="0"/>
              <a:ext cx="105585" cy="47968"/>
            </a:xfrm>
            <a:prstGeom prst="rect">
              <a:avLst/>
            </a:prstGeom>
            <a:solidFill>
              <a:schemeClr val="accent3"/>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70" name="Rechteck"/>
            <p:cNvSpPr/>
            <p:nvPr/>
          </p:nvSpPr>
          <p:spPr>
            <a:xfrm>
              <a:off x="316208" y="0"/>
              <a:ext cx="105584" cy="47968"/>
            </a:xfrm>
            <a:prstGeom prst="rect">
              <a:avLst/>
            </a:prstGeom>
            <a:solidFill>
              <a:schemeClr val="accent4"/>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grpSp>
    </p:spTree>
    <p:extLst>
      <p:ext uri="{BB962C8B-B14F-4D97-AF65-F5344CB8AC3E}">
        <p14:creationId xmlns:p14="http://schemas.microsoft.com/office/powerpoint/2010/main" val="1583018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58029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6E0DB7-3B63-5E4C-A57D-CA1F2432FB87}" type="datetimeFigureOut">
              <a:rPr lang="en-US" smtClean="0"/>
              <a:t>13-08-2023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2C93F9-37AF-0342-B1E3-01E9433E268E}" type="slidenum">
              <a:rPr lang="en-US" smtClean="0"/>
              <a:t>‹#›</a:t>
            </a:fld>
            <a:endParaRPr lang="en-US"/>
          </a:p>
        </p:txBody>
      </p:sp>
    </p:spTree>
    <p:extLst>
      <p:ext uri="{BB962C8B-B14F-4D97-AF65-F5344CB8AC3E}">
        <p14:creationId xmlns:p14="http://schemas.microsoft.com/office/powerpoint/2010/main" val="2565798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2C93F9-37AF-0342-B1E3-01E9433E268E}" type="slidenum">
              <a:rPr lang="en-US" smtClean="0"/>
              <a:t>‹#›</a:t>
            </a:fld>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30042" b="15932"/>
          <a:stretch/>
        </p:blipFill>
        <p:spPr>
          <a:xfrm>
            <a:off x="295562" y="12661864"/>
            <a:ext cx="3298632" cy="891060"/>
          </a:xfrm>
          <a:prstGeom prst="rect">
            <a:avLst/>
          </a:prstGeom>
        </p:spPr>
      </p:pic>
      <p:sp>
        <p:nvSpPr>
          <p:cNvPr id="9" name="Rectangle 8"/>
          <p:cNvSpPr/>
          <p:nvPr userDrawn="1"/>
        </p:nvSpPr>
        <p:spPr>
          <a:xfrm>
            <a:off x="0" y="0"/>
            <a:ext cx="24384000" cy="1810328"/>
          </a:xfrm>
          <a:prstGeom prst="rect">
            <a:avLst/>
          </a:prstGeom>
          <a:solidFill>
            <a:srgbClr val="034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00"/>
          </a:p>
        </p:txBody>
      </p:sp>
    </p:spTree>
    <p:extLst>
      <p:ext uri="{BB962C8B-B14F-4D97-AF65-F5344CB8AC3E}">
        <p14:creationId xmlns:p14="http://schemas.microsoft.com/office/powerpoint/2010/main" val="316081613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Imperial – Multipurpose Keynote Presentation Template."/>
          <p:cNvSpPr txBox="1"/>
          <p:nvPr/>
        </p:nvSpPr>
        <p:spPr>
          <a:xfrm>
            <a:off x="763607" y="12816457"/>
            <a:ext cx="22856790" cy="28674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ctr">
              <a:lnSpc>
                <a:spcPct val="130000"/>
              </a:lnSpc>
              <a:defRPr sz="1600" b="0" spc="-16"/>
            </a:pPr>
            <a:r>
              <a:rPr sz="1600" b="1" dirty="0">
                <a:solidFill>
                  <a:schemeClr val="bg1"/>
                </a:solidFill>
              </a:rPr>
              <a:t>Imperial –</a:t>
            </a:r>
            <a:r>
              <a:rPr sz="1600" dirty="0">
                <a:solidFill>
                  <a:schemeClr val="bg1"/>
                </a:solidFill>
              </a:rPr>
              <a:t> </a:t>
            </a:r>
            <a:r>
              <a:rPr sz="1600" b="1" dirty="0">
                <a:solidFill>
                  <a:schemeClr val="tx1"/>
                </a:solidFill>
              </a:rPr>
              <a:t>Multipurpose Keynote Presentation Template. </a:t>
            </a:r>
          </a:p>
        </p:txBody>
      </p:sp>
      <p:grpSp>
        <p:nvGrpSpPr>
          <p:cNvPr id="9" name="Gruppieren"/>
          <p:cNvGrpSpPr/>
          <p:nvPr/>
        </p:nvGrpSpPr>
        <p:grpSpPr>
          <a:xfrm>
            <a:off x="0" y="13654352"/>
            <a:ext cx="24384000" cy="85792"/>
            <a:chOff x="0" y="0"/>
            <a:chExt cx="24384000" cy="85791"/>
          </a:xfrm>
        </p:grpSpPr>
        <p:sp>
          <p:nvSpPr>
            <p:cNvPr id="3" name="Rechteck"/>
            <p:cNvSpPr/>
            <p:nvPr/>
          </p:nvSpPr>
          <p:spPr>
            <a:xfrm>
              <a:off x="0" y="0"/>
              <a:ext cx="4069795" cy="85792"/>
            </a:xfrm>
            <a:prstGeom prst="rect">
              <a:avLst/>
            </a:prstGeom>
            <a:solidFill>
              <a:schemeClr val="accent1"/>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4" name="Rechteck"/>
            <p:cNvSpPr/>
            <p:nvPr/>
          </p:nvSpPr>
          <p:spPr>
            <a:xfrm>
              <a:off x="4062840" y="0"/>
              <a:ext cx="4069796" cy="85792"/>
            </a:xfrm>
            <a:prstGeom prst="rect">
              <a:avLst/>
            </a:prstGeom>
            <a:solidFill>
              <a:schemeClr val="accent2"/>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5" name="Rechteck"/>
            <p:cNvSpPr/>
            <p:nvPr/>
          </p:nvSpPr>
          <p:spPr>
            <a:xfrm>
              <a:off x="8125683" y="0"/>
              <a:ext cx="4069796" cy="85792"/>
            </a:xfrm>
            <a:prstGeom prst="rect">
              <a:avLst/>
            </a:prstGeom>
            <a:solidFill>
              <a:schemeClr val="accent3"/>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6" name="Rechteck"/>
            <p:cNvSpPr/>
            <p:nvPr/>
          </p:nvSpPr>
          <p:spPr>
            <a:xfrm>
              <a:off x="12188523" y="0"/>
              <a:ext cx="4069796" cy="85792"/>
            </a:xfrm>
            <a:prstGeom prst="rect">
              <a:avLst/>
            </a:prstGeom>
            <a:solidFill>
              <a:schemeClr val="accent4"/>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7" name="Rechteck"/>
            <p:cNvSpPr/>
            <p:nvPr/>
          </p:nvSpPr>
          <p:spPr>
            <a:xfrm>
              <a:off x="16251366" y="0"/>
              <a:ext cx="4069796" cy="85792"/>
            </a:xfrm>
            <a:prstGeom prst="rect">
              <a:avLst/>
            </a:prstGeom>
            <a:solidFill>
              <a:schemeClr val="accent5"/>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sp>
          <p:nvSpPr>
            <p:cNvPr id="8" name="Rechteck"/>
            <p:cNvSpPr/>
            <p:nvPr/>
          </p:nvSpPr>
          <p:spPr>
            <a:xfrm>
              <a:off x="20314205" y="0"/>
              <a:ext cx="4069795" cy="85792"/>
            </a:xfrm>
            <a:prstGeom prst="rect">
              <a:avLst/>
            </a:prstGeom>
            <a:solidFill>
              <a:schemeClr val="accent6"/>
            </a:solidFill>
            <a:ln w="12700" cap="flat">
              <a:noFill/>
              <a:miter lim="400000"/>
            </a:ln>
            <a:effectLst/>
          </p:spPr>
          <p:txBody>
            <a:bodyPr wrap="square" lIns="71437" tIns="71437" rIns="71437" bIns="71437" numCol="1" anchor="ctr">
              <a:noAutofit/>
            </a:bodyPr>
            <a:lstStyle/>
            <a:p>
              <a:pPr defTabSz="914400">
                <a:lnSpc>
                  <a:spcPct val="100000"/>
                </a:lnSpc>
                <a:defRPr sz="1800" b="0" spc="0">
                  <a:solidFill>
                    <a:srgbClr val="262626"/>
                  </a:solidFill>
                </a:defRPr>
              </a:pPr>
              <a:endParaRPr sz="1800" dirty="0"/>
            </a:p>
          </p:txBody>
        </p:sp>
      </p:grpSp>
      <p:sp>
        <p:nvSpPr>
          <p:cNvPr id="10" name="Rechteck"/>
          <p:cNvSpPr/>
          <p:nvPr/>
        </p:nvSpPr>
        <p:spPr>
          <a:xfrm>
            <a:off x="11798564" y="13301536"/>
            <a:ext cx="786872" cy="424460"/>
          </a:xfrm>
          <a:prstGeom prst="rect">
            <a:avLst/>
          </a:prstGeom>
          <a:solidFill>
            <a:schemeClr val="tx1"/>
          </a:solidFill>
          <a:ln w="12700">
            <a:miter lim="400000"/>
          </a:ln>
        </p:spPr>
        <p:txBody>
          <a:bodyPr lIns="71438" tIns="71438" rIns="71438" bIns="71438" anchor="ctr"/>
          <a:lstStyle/>
          <a:p>
            <a:pPr>
              <a:lnSpc>
                <a:spcPct val="130000"/>
              </a:lnSpc>
              <a:defRPr sz="2100" b="0" spc="-21"/>
            </a:pPr>
            <a:endParaRPr sz="2100" dirty="0"/>
          </a:p>
        </p:txBody>
      </p:sp>
      <p:sp>
        <p:nvSpPr>
          <p:cNvPr id="11" name="Foliennummer"/>
          <p:cNvSpPr txBox="1">
            <a:spLocks noGrp="1"/>
          </p:cNvSpPr>
          <p:nvPr>
            <p:ph type="sldNum" sz="quarter" idx="2"/>
          </p:nvPr>
        </p:nvSpPr>
        <p:spPr>
          <a:xfrm>
            <a:off x="11798564" y="13308978"/>
            <a:ext cx="786872" cy="390491"/>
          </a:xfrm>
          <a:prstGeom prst="rect">
            <a:avLst/>
          </a:prstGeom>
          <a:ln w="12700">
            <a:miter lim="400000"/>
          </a:ln>
        </p:spPr>
        <p:txBody>
          <a:bodyPr lIns="71437" tIns="71437" rIns="71437" bIns="71437">
            <a:spAutoFit/>
          </a:bodyPr>
          <a:lstStyle>
            <a:lvl1pPr algn="ctr">
              <a:lnSpc>
                <a:spcPct val="100000"/>
              </a:lnSpc>
              <a:defRPr sz="1600" b="0" spc="-16">
                <a:solidFill>
                  <a:schemeClr val="bg2"/>
                </a:solidFill>
              </a:defRPr>
            </a:lvl1pPr>
          </a:lstStyle>
          <a:p>
            <a:fld id="{86CB4B4D-7CA3-9044-876B-883B54F8677D}" type="slidenum">
              <a:rPr lang="tr-TR" smtClean="0"/>
              <a:pPr/>
              <a:t>‹#›</a:t>
            </a:fld>
            <a:endParaRPr lang="tr-TR"/>
          </a:p>
        </p:txBody>
      </p:sp>
      <p:sp>
        <p:nvSpPr>
          <p:cNvPr id="12" name="Titeltext"/>
          <p:cNvSpPr txBox="1">
            <a:spLocks noGrp="1"/>
          </p:cNvSpPr>
          <p:nvPr>
            <p:ph type="title"/>
          </p:nvPr>
        </p:nvSpPr>
        <p:spPr>
          <a:xfrm>
            <a:off x="4387455" y="357188"/>
            <a:ext cx="15609094" cy="303609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rPr dirty="0"/>
              <a:t>Titeltext</a:t>
            </a:r>
          </a:p>
        </p:txBody>
      </p:sp>
      <p:sp>
        <p:nvSpPr>
          <p:cNvPr id="13" name="Textebene 1…"/>
          <p:cNvSpPr txBox="1">
            <a:spLocks noGrp="1"/>
          </p:cNvSpPr>
          <p:nvPr>
            <p:ph type="body" idx="1"/>
          </p:nvPr>
        </p:nvSpPr>
        <p:spPr>
          <a:xfrm>
            <a:off x="4387455" y="3643312"/>
            <a:ext cx="15609094" cy="884039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Textebene 1</a:t>
            </a:r>
          </a:p>
          <a:p>
            <a:pPr lvl="1"/>
            <a:r>
              <a:t>Textebene 2</a:t>
            </a:r>
          </a:p>
          <a:p>
            <a:pPr lvl="2"/>
            <a:r>
              <a:t>Textebene 3</a:t>
            </a:r>
          </a:p>
          <a:p>
            <a:pPr lvl="3"/>
            <a:r>
              <a:t>Textebene 4</a:t>
            </a:r>
          </a:p>
          <a:p>
            <a:pPr lvl="4"/>
            <a:r>
              <a:t>Textebene 5</a:t>
            </a:r>
          </a:p>
        </p:txBody>
      </p:sp>
    </p:spTree>
    <p:extLst>
      <p:ext uri="{BB962C8B-B14F-4D97-AF65-F5344CB8AC3E}">
        <p14:creationId xmlns:p14="http://schemas.microsoft.com/office/powerpoint/2010/main" val="89411768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spd="med"/>
  <p:txStyles>
    <p:titleStyle>
      <a:lvl1pPr marL="0" marR="0" indent="0" algn="l" defTabSz="821532" rtl="0" latinLnBrk="0">
        <a:lnSpc>
          <a:spcPct val="100000"/>
        </a:lnSpc>
        <a:spcBef>
          <a:spcPts val="0"/>
        </a:spcBef>
        <a:spcAft>
          <a:spcPts val="0"/>
        </a:spcAft>
        <a:buClrTx/>
        <a:buSzTx/>
        <a:buFontTx/>
        <a:buNone/>
        <a:tabLst/>
        <a:defRPr sz="3000" b="1" i="0" u="none" strike="noStrike" cap="none" spc="-60" baseline="0">
          <a:ln>
            <a:noFill/>
          </a:ln>
          <a:solidFill>
            <a:schemeClr val="tx1"/>
          </a:solidFill>
          <a:uFillTx/>
          <a:latin typeface="+mn-lt"/>
          <a:ea typeface="+mn-ea"/>
          <a:cs typeface="+mn-cs"/>
          <a:sym typeface="Source Sans Pro"/>
        </a:defRPr>
      </a:lvl1pPr>
      <a:lvl2pPr marL="0" marR="0" indent="0" algn="l" defTabSz="821532" rtl="0" latinLnBrk="0">
        <a:lnSpc>
          <a:spcPct val="100000"/>
        </a:lnSpc>
        <a:spcBef>
          <a:spcPts val="0"/>
        </a:spcBef>
        <a:spcAft>
          <a:spcPts val="0"/>
        </a:spcAft>
        <a:buClrTx/>
        <a:buSzTx/>
        <a:buFontTx/>
        <a:buNone/>
        <a:tabLst/>
        <a:defRPr sz="3000" b="1" i="0" u="none" strike="noStrike" cap="none" spc="-60" baseline="0">
          <a:ln>
            <a:noFill/>
          </a:ln>
          <a:solidFill>
            <a:srgbClr val="394256"/>
          </a:solidFill>
          <a:uFillTx/>
          <a:latin typeface="+mn-lt"/>
          <a:ea typeface="+mn-ea"/>
          <a:cs typeface="+mn-cs"/>
          <a:sym typeface="Source Sans Pro"/>
        </a:defRPr>
      </a:lvl2pPr>
      <a:lvl3pPr marL="0" marR="0" indent="0" algn="l" defTabSz="821532" rtl="0" latinLnBrk="0">
        <a:lnSpc>
          <a:spcPct val="100000"/>
        </a:lnSpc>
        <a:spcBef>
          <a:spcPts val="0"/>
        </a:spcBef>
        <a:spcAft>
          <a:spcPts val="0"/>
        </a:spcAft>
        <a:buClrTx/>
        <a:buSzTx/>
        <a:buFontTx/>
        <a:buNone/>
        <a:tabLst/>
        <a:defRPr sz="3000" b="1" i="0" u="none" strike="noStrike" cap="none" spc="-60" baseline="0">
          <a:ln>
            <a:noFill/>
          </a:ln>
          <a:solidFill>
            <a:srgbClr val="394256"/>
          </a:solidFill>
          <a:uFillTx/>
          <a:latin typeface="+mn-lt"/>
          <a:ea typeface="+mn-ea"/>
          <a:cs typeface="+mn-cs"/>
          <a:sym typeface="Source Sans Pro"/>
        </a:defRPr>
      </a:lvl3pPr>
      <a:lvl4pPr marL="0" marR="0" indent="0" algn="l" defTabSz="821532" rtl="0" latinLnBrk="0">
        <a:lnSpc>
          <a:spcPct val="100000"/>
        </a:lnSpc>
        <a:spcBef>
          <a:spcPts val="0"/>
        </a:spcBef>
        <a:spcAft>
          <a:spcPts val="0"/>
        </a:spcAft>
        <a:buClrTx/>
        <a:buSzTx/>
        <a:buFontTx/>
        <a:buNone/>
        <a:tabLst/>
        <a:defRPr sz="3000" b="1" i="0" u="none" strike="noStrike" cap="none" spc="-60" baseline="0">
          <a:ln>
            <a:noFill/>
          </a:ln>
          <a:solidFill>
            <a:srgbClr val="394256"/>
          </a:solidFill>
          <a:uFillTx/>
          <a:latin typeface="+mn-lt"/>
          <a:ea typeface="+mn-ea"/>
          <a:cs typeface="+mn-cs"/>
          <a:sym typeface="Source Sans Pro"/>
        </a:defRPr>
      </a:lvl4pPr>
      <a:lvl5pPr marL="0" marR="0" indent="0" algn="l" defTabSz="821532" rtl="0" latinLnBrk="0">
        <a:lnSpc>
          <a:spcPct val="100000"/>
        </a:lnSpc>
        <a:spcBef>
          <a:spcPts val="0"/>
        </a:spcBef>
        <a:spcAft>
          <a:spcPts val="0"/>
        </a:spcAft>
        <a:buClrTx/>
        <a:buSzTx/>
        <a:buFontTx/>
        <a:buNone/>
        <a:tabLst/>
        <a:defRPr sz="3000" b="1" i="0" u="none" strike="noStrike" cap="none" spc="-60" baseline="0">
          <a:ln>
            <a:noFill/>
          </a:ln>
          <a:solidFill>
            <a:srgbClr val="394256"/>
          </a:solidFill>
          <a:uFillTx/>
          <a:latin typeface="+mn-lt"/>
          <a:ea typeface="+mn-ea"/>
          <a:cs typeface="+mn-cs"/>
          <a:sym typeface="Source Sans Pro"/>
        </a:defRPr>
      </a:lvl5pPr>
      <a:lvl6pPr marL="0" marR="0" indent="0" algn="l" defTabSz="821532" rtl="0" latinLnBrk="0">
        <a:lnSpc>
          <a:spcPct val="100000"/>
        </a:lnSpc>
        <a:spcBef>
          <a:spcPts val="0"/>
        </a:spcBef>
        <a:spcAft>
          <a:spcPts val="0"/>
        </a:spcAft>
        <a:buClrTx/>
        <a:buSzTx/>
        <a:buFontTx/>
        <a:buNone/>
        <a:tabLst/>
        <a:defRPr sz="3000" b="1" i="0" u="none" strike="noStrike" cap="none" spc="-60" baseline="0">
          <a:ln>
            <a:noFill/>
          </a:ln>
          <a:solidFill>
            <a:srgbClr val="394256"/>
          </a:solidFill>
          <a:uFillTx/>
          <a:latin typeface="+mn-lt"/>
          <a:ea typeface="+mn-ea"/>
          <a:cs typeface="+mn-cs"/>
          <a:sym typeface="Source Sans Pro"/>
        </a:defRPr>
      </a:lvl6pPr>
      <a:lvl7pPr marL="0" marR="0" indent="0" algn="l" defTabSz="821532" rtl="0" latinLnBrk="0">
        <a:lnSpc>
          <a:spcPct val="100000"/>
        </a:lnSpc>
        <a:spcBef>
          <a:spcPts val="0"/>
        </a:spcBef>
        <a:spcAft>
          <a:spcPts val="0"/>
        </a:spcAft>
        <a:buClrTx/>
        <a:buSzTx/>
        <a:buFontTx/>
        <a:buNone/>
        <a:tabLst/>
        <a:defRPr sz="3000" b="1" i="0" u="none" strike="noStrike" cap="none" spc="-60" baseline="0">
          <a:ln>
            <a:noFill/>
          </a:ln>
          <a:solidFill>
            <a:srgbClr val="394256"/>
          </a:solidFill>
          <a:uFillTx/>
          <a:latin typeface="+mn-lt"/>
          <a:ea typeface="+mn-ea"/>
          <a:cs typeface="+mn-cs"/>
          <a:sym typeface="Source Sans Pro"/>
        </a:defRPr>
      </a:lvl7pPr>
      <a:lvl8pPr marL="0" marR="0" indent="0" algn="l" defTabSz="821532" rtl="0" latinLnBrk="0">
        <a:lnSpc>
          <a:spcPct val="100000"/>
        </a:lnSpc>
        <a:spcBef>
          <a:spcPts val="0"/>
        </a:spcBef>
        <a:spcAft>
          <a:spcPts val="0"/>
        </a:spcAft>
        <a:buClrTx/>
        <a:buSzTx/>
        <a:buFontTx/>
        <a:buNone/>
        <a:tabLst/>
        <a:defRPr sz="3000" b="1" i="0" u="none" strike="noStrike" cap="none" spc="-60" baseline="0">
          <a:ln>
            <a:noFill/>
          </a:ln>
          <a:solidFill>
            <a:srgbClr val="394256"/>
          </a:solidFill>
          <a:uFillTx/>
          <a:latin typeface="+mn-lt"/>
          <a:ea typeface="+mn-ea"/>
          <a:cs typeface="+mn-cs"/>
          <a:sym typeface="Source Sans Pro"/>
        </a:defRPr>
      </a:lvl8pPr>
      <a:lvl9pPr marL="0" marR="0" indent="0" algn="l" defTabSz="821532" rtl="0" latinLnBrk="0">
        <a:lnSpc>
          <a:spcPct val="100000"/>
        </a:lnSpc>
        <a:spcBef>
          <a:spcPts val="0"/>
        </a:spcBef>
        <a:spcAft>
          <a:spcPts val="0"/>
        </a:spcAft>
        <a:buClrTx/>
        <a:buSzTx/>
        <a:buFontTx/>
        <a:buNone/>
        <a:tabLst/>
        <a:defRPr sz="3000" b="1" i="0" u="none" strike="noStrike" cap="none" spc="-60" baseline="0">
          <a:ln>
            <a:noFill/>
          </a:ln>
          <a:solidFill>
            <a:srgbClr val="394256"/>
          </a:solidFill>
          <a:uFillTx/>
          <a:latin typeface="+mn-lt"/>
          <a:ea typeface="+mn-ea"/>
          <a:cs typeface="+mn-cs"/>
          <a:sym typeface="Source Sans Pro"/>
        </a:defRPr>
      </a:lvl9pPr>
    </p:titleStyle>
    <p:bodyStyle>
      <a:lvl1pPr marL="291704" marR="0" indent="-291704" algn="l" defTabSz="821532" rtl="0" latinLnBrk="0">
        <a:lnSpc>
          <a:spcPct val="130000"/>
        </a:lnSpc>
        <a:spcBef>
          <a:spcPts val="0"/>
        </a:spcBef>
        <a:spcAft>
          <a:spcPts val="0"/>
        </a:spcAft>
        <a:buClrTx/>
        <a:buSzPct val="145000"/>
        <a:buFontTx/>
        <a:buChar char="•"/>
        <a:tabLst/>
        <a:defRPr sz="2100" b="0" i="0" u="none" strike="noStrike" cap="none" spc="-22" baseline="0">
          <a:ln>
            <a:noFill/>
          </a:ln>
          <a:solidFill>
            <a:schemeClr val="tx1"/>
          </a:solidFill>
          <a:uFillTx/>
          <a:latin typeface="+mn-lt"/>
          <a:ea typeface="+mn-ea"/>
          <a:cs typeface="+mn-cs"/>
          <a:sym typeface="Source Sans Pro"/>
        </a:defRPr>
      </a:lvl1pPr>
      <a:lvl2pPr marL="736204" marR="0" indent="-291704" algn="l" defTabSz="821532" rtl="0" latinLnBrk="0">
        <a:lnSpc>
          <a:spcPct val="130000"/>
        </a:lnSpc>
        <a:spcBef>
          <a:spcPts val="0"/>
        </a:spcBef>
        <a:spcAft>
          <a:spcPts val="0"/>
        </a:spcAft>
        <a:buClrTx/>
        <a:buSzPct val="145000"/>
        <a:buFontTx/>
        <a:buChar char="•"/>
        <a:tabLst/>
        <a:defRPr sz="2100" b="0" i="0" u="none" strike="noStrike" cap="none" spc="-22" baseline="0">
          <a:ln>
            <a:noFill/>
          </a:ln>
          <a:solidFill>
            <a:schemeClr val="tx1"/>
          </a:solidFill>
          <a:uFillTx/>
          <a:latin typeface="+mn-lt"/>
          <a:ea typeface="+mn-ea"/>
          <a:cs typeface="+mn-cs"/>
          <a:sym typeface="Source Sans Pro"/>
        </a:defRPr>
      </a:lvl2pPr>
      <a:lvl3pPr marL="1180704" marR="0" indent="-291704" algn="l" defTabSz="821532" rtl="0" latinLnBrk="0">
        <a:lnSpc>
          <a:spcPct val="130000"/>
        </a:lnSpc>
        <a:spcBef>
          <a:spcPts val="0"/>
        </a:spcBef>
        <a:spcAft>
          <a:spcPts val="0"/>
        </a:spcAft>
        <a:buClrTx/>
        <a:buSzPct val="145000"/>
        <a:buFontTx/>
        <a:buChar char="•"/>
        <a:tabLst/>
        <a:defRPr sz="2100" b="0" i="0" u="none" strike="noStrike" cap="none" spc="-22" baseline="0">
          <a:ln>
            <a:noFill/>
          </a:ln>
          <a:solidFill>
            <a:schemeClr val="tx1"/>
          </a:solidFill>
          <a:uFillTx/>
          <a:latin typeface="+mn-lt"/>
          <a:ea typeface="+mn-ea"/>
          <a:cs typeface="+mn-cs"/>
          <a:sym typeface="Source Sans Pro"/>
        </a:defRPr>
      </a:lvl3pPr>
      <a:lvl4pPr marL="1625204" marR="0" indent="-291704" algn="l" defTabSz="821532" rtl="0" latinLnBrk="0">
        <a:lnSpc>
          <a:spcPct val="130000"/>
        </a:lnSpc>
        <a:spcBef>
          <a:spcPts val="0"/>
        </a:spcBef>
        <a:spcAft>
          <a:spcPts val="0"/>
        </a:spcAft>
        <a:buClrTx/>
        <a:buSzPct val="145000"/>
        <a:buFontTx/>
        <a:buChar char="•"/>
        <a:tabLst/>
        <a:defRPr sz="2100" b="0" i="0" u="none" strike="noStrike" cap="none" spc="-22" baseline="0">
          <a:ln>
            <a:noFill/>
          </a:ln>
          <a:solidFill>
            <a:schemeClr val="tx1"/>
          </a:solidFill>
          <a:uFillTx/>
          <a:latin typeface="+mn-lt"/>
          <a:ea typeface="+mn-ea"/>
          <a:cs typeface="+mn-cs"/>
          <a:sym typeface="Source Sans Pro"/>
        </a:defRPr>
      </a:lvl4pPr>
      <a:lvl5pPr marL="2069704" marR="0" indent="-291704" algn="l" defTabSz="821532" rtl="0" latinLnBrk="0">
        <a:lnSpc>
          <a:spcPct val="130000"/>
        </a:lnSpc>
        <a:spcBef>
          <a:spcPts val="0"/>
        </a:spcBef>
        <a:spcAft>
          <a:spcPts val="0"/>
        </a:spcAft>
        <a:buClrTx/>
        <a:buSzPct val="145000"/>
        <a:buFontTx/>
        <a:buChar char="•"/>
        <a:tabLst/>
        <a:defRPr sz="2100" b="0" i="0" u="none" strike="noStrike" cap="none" spc="-22" baseline="0">
          <a:ln>
            <a:noFill/>
          </a:ln>
          <a:solidFill>
            <a:schemeClr val="tx1"/>
          </a:solidFill>
          <a:uFillTx/>
          <a:latin typeface="+mn-lt"/>
          <a:ea typeface="+mn-ea"/>
          <a:cs typeface="+mn-cs"/>
          <a:sym typeface="Source Sans Pro"/>
        </a:defRPr>
      </a:lvl5pPr>
      <a:lvl6pPr marL="2514204" marR="0" indent="-291704" algn="l" defTabSz="821532" rtl="0" latinLnBrk="0">
        <a:lnSpc>
          <a:spcPct val="130000"/>
        </a:lnSpc>
        <a:spcBef>
          <a:spcPts val="0"/>
        </a:spcBef>
        <a:spcAft>
          <a:spcPts val="0"/>
        </a:spcAft>
        <a:buClrTx/>
        <a:buSzPct val="145000"/>
        <a:buFontTx/>
        <a:buChar char="•"/>
        <a:tabLst/>
        <a:defRPr sz="2100" b="0" i="0" u="none" strike="noStrike" cap="none" spc="-22" baseline="0">
          <a:ln>
            <a:noFill/>
          </a:ln>
          <a:solidFill>
            <a:srgbClr val="394256"/>
          </a:solidFill>
          <a:uFillTx/>
          <a:latin typeface="+mn-lt"/>
          <a:ea typeface="+mn-ea"/>
          <a:cs typeface="+mn-cs"/>
          <a:sym typeface="Source Sans Pro"/>
        </a:defRPr>
      </a:lvl6pPr>
      <a:lvl7pPr marL="2958704" marR="0" indent="-291704" algn="l" defTabSz="821532" rtl="0" latinLnBrk="0">
        <a:lnSpc>
          <a:spcPct val="130000"/>
        </a:lnSpc>
        <a:spcBef>
          <a:spcPts val="0"/>
        </a:spcBef>
        <a:spcAft>
          <a:spcPts val="0"/>
        </a:spcAft>
        <a:buClrTx/>
        <a:buSzPct val="145000"/>
        <a:buFontTx/>
        <a:buChar char="•"/>
        <a:tabLst/>
        <a:defRPr sz="2100" b="0" i="0" u="none" strike="noStrike" cap="none" spc="-22" baseline="0">
          <a:ln>
            <a:noFill/>
          </a:ln>
          <a:solidFill>
            <a:srgbClr val="394256"/>
          </a:solidFill>
          <a:uFillTx/>
          <a:latin typeface="+mn-lt"/>
          <a:ea typeface="+mn-ea"/>
          <a:cs typeface="+mn-cs"/>
          <a:sym typeface="Source Sans Pro"/>
        </a:defRPr>
      </a:lvl7pPr>
      <a:lvl8pPr marL="3403204" marR="0" indent="-291704" algn="l" defTabSz="821532" rtl="0" latinLnBrk="0">
        <a:lnSpc>
          <a:spcPct val="130000"/>
        </a:lnSpc>
        <a:spcBef>
          <a:spcPts val="0"/>
        </a:spcBef>
        <a:spcAft>
          <a:spcPts val="0"/>
        </a:spcAft>
        <a:buClrTx/>
        <a:buSzPct val="145000"/>
        <a:buFontTx/>
        <a:buChar char="•"/>
        <a:tabLst/>
        <a:defRPr sz="2100" b="0" i="0" u="none" strike="noStrike" cap="none" spc="-22" baseline="0">
          <a:ln>
            <a:noFill/>
          </a:ln>
          <a:solidFill>
            <a:srgbClr val="394256"/>
          </a:solidFill>
          <a:uFillTx/>
          <a:latin typeface="+mn-lt"/>
          <a:ea typeface="+mn-ea"/>
          <a:cs typeface="+mn-cs"/>
          <a:sym typeface="Source Sans Pro"/>
        </a:defRPr>
      </a:lvl8pPr>
      <a:lvl9pPr marL="3847704" marR="0" indent="-291704" algn="l" defTabSz="821532" rtl="0" latinLnBrk="0">
        <a:lnSpc>
          <a:spcPct val="130000"/>
        </a:lnSpc>
        <a:spcBef>
          <a:spcPts val="0"/>
        </a:spcBef>
        <a:spcAft>
          <a:spcPts val="0"/>
        </a:spcAft>
        <a:buClrTx/>
        <a:buSzPct val="145000"/>
        <a:buFontTx/>
        <a:buChar char="•"/>
        <a:tabLst/>
        <a:defRPr sz="2100" b="0" i="0" u="none" strike="noStrike" cap="none" spc="-22" baseline="0">
          <a:ln>
            <a:noFill/>
          </a:ln>
          <a:solidFill>
            <a:srgbClr val="394256"/>
          </a:solidFill>
          <a:uFillTx/>
          <a:latin typeface="+mn-lt"/>
          <a:ea typeface="+mn-ea"/>
          <a:cs typeface="+mn-cs"/>
          <a:sym typeface="Source Sans Pro"/>
        </a:defRPr>
      </a:lvl9pPr>
    </p:bodyStyle>
    <p:otherStyle>
      <a:lvl1pPr marL="0" marR="0" indent="0" algn="ctr" defTabSz="821532" latinLnBrk="0">
        <a:lnSpc>
          <a:spcPct val="100000"/>
        </a:lnSpc>
        <a:spcBef>
          <a:spcPts val="0"/>
        </a:spcBef>
        <a:spcAft>
          <a:spcPts val="0"/>
        </a:spcAft>
        <a:buClrTx/>
        <a:buSzTx/>
        <a:buFontTx/>
        <a:buNone/>
        <a:tabLst/>
        <a:defRPr sz="1600" b="0" i="0" u="none" strike="noStrike" cap="none" spc="-16" baseline="0">
          <a:ln>
            <a:noFill/>
          </a:ln>
          <a:solidFill>
            <a:schemeClr val="tx1"/>
          </a:solidFill>
          <a:uFillTx/>
          <a:latin typeface="+mn-lt"/>
          <a:ea typeface="+mn-ea"/>
          <a:cs typeface="+mn-cs"/>
          <a:sym typeface="Source Sans Pro"/>
        </a:defRPr>
      </a:lvl1pPr>
      <a:lvl2pPr marL="0" marR="0" indent="228600" algn="ctr" defTabSz="821532" latinLnBrk="0">
        <a:lnSpc>
          <a:spcPct val="100000"/>
        </a:lnSpc>
        <a:spcBef>
          <a:spcPts val="0"/>
        </a:spcBef>
        <a:spcAft>
          <a:spcPts val="0"/>
        </a:spcAft>
        <a:buClrTx/>
        <a:buSzTx/>
        <a:buFontTx/>
        <a:buNone/>
        <a:tabLst/>
        <a:defRPr sz="1600" b="0" i="0" u="none" strike="noStrike" cap="none" spc="-16" baseline="0">
          <a:ln>
            <a:noFill/>
          </a:ln>
          <a:solidFill>
            <a:schemeClr val="tx1"/>
          </a:solidFill>
          <a:uFillTx/>
          <a:latin typeface="+mn-lt"/>
          <a:ea typeface="+mn-ea"/>
          <a:cs typeface="+mn-cs"/>
          <a:sym typeface="Source Sans Pro"/>
        </a:defRPr>
      </a:lvl2pPr>
      <a:lvl3pPr marL="0" marR="0" indent="457200" algn="ctr" defTabSz="821532" latinLnBrk="0">
        <a:lnSpc>
          <a:spcPct val="100000"/>
        </a:lnSpc>
        <a:spcBef>
          <a:spcPts val="0"/>
        </a:spcBef>
        <a:spcAft>
          <a:spcPts val="0"/>
        </a:spcAft>
        <a:buClrTx/>
        <a:buSzTx/>
        <a:buFontTx/>
        <a:buNone/>
        <a:tabLst/>
        <a:defRPr sz="1600" b="0" i="0" u="none" strike="noStrike" cap="none" spc="-16" baseline="0">
          <a:ln>
            <a:noFill/>
          </a:ln>
          <a:solidFill>
            <a:schemeClr val="tx1"/>
          </a:solidFill>
          <a:uFillTx/>
          <a:latin typeface="+mn-lt"/>
          <a:ea typeface="+mn-ea"/>
          <a:cs typeface="+mn-cs"/>
          <a:sym typeface="Source Sans Pro"/>
        </a:defRPr>
      </a:lvl3pPr>
      <a:lvl4pPr marL="0" marR="0" indent="685800" algn="ctr" defTabSz="821532" latinLnBrk="0">
        <a:lnSpc>
          <a:spcPct val="100000"/>
        </a:lnSpc>
        <a:spcBef>
          <a:spcPts val="0"/>
        </a:spcBef>
        <a:spcAft>
          <a:spcPts val="0"/>
        </a:spcAft>
        <a:buClrTx/>
        <a:buSzTx/>
        <a:buFontTx/>
        <a:buNone/>
        <a:tabLst/>
        <a:defRPr sz="1600" b="0" i="0" u="none" strike="noStrike" cap="none" spc="-16" baseline="0">
          <a:ln>
            <a:noFill/>
          </a:ln>
          <a:solidFill>
            <a:schemeClr val="tx1"/>
          </a:solidFill>
          <a:uFillTx/>
          <a:latin typeface="+mn-lt"/>
          <a:ea typeface="+mn-ea"/>
          <a:cs typeface="+mn-cs"/>
          <a:sym typeface="Source Sans Pro"/>
        </a:defRPr>
      </a:lvl4pPr>
      <a:lvl5pPr marL="0" marR="0" indent="914400" algn="ctr" defTabSz="821532" latinLnBrk="0">
        <a:lnSpc>
          <a:spcPct val="100000"/>
        </a:lnSpc>
        <a:spcBef>
          <a:spcPts val="0"/>
        </a:spcBef>
        <a:spcAft>
          <a:spcPts val="0"/>
        </a:spcAft>
        <a:buClrTx/>
        <a:buSzTx/>
        <a:buFontTx/>
        <a:buNone/>
        <a:tabLst/>
        <a:defRPr sz="1600" b="0" i="0" u="none" strike="noStrike" cap="none" spc="-16" baseline="0">
          <a:ln>
            <a:noFill/>
          </a:ln>
          <a:solidFill>
            <a:schemeClr val="tx1"/>
          </a:solidFill>
          <a:uFillTx/>
          <a:latin typeface="+mn-lt"/>
          <a:ea typeface="+mn-ea"/>
          <a:cs typeface="+mn-cs"/>
          <a:sym typeface="Source Sans Pro"/>
        </a:defRPr>
      </a:lvl5pPr>
      <a:lvl6pPr marL="0" marR="0" indent="1143000" algn="ctr" defTabSz="821532" latinLnBrk="0">
        <a:lnSpc>
          <a:spcPct val="100000"/>
        </a:lnSpc>
        <a:spcBef>
          <a:spcPts val="0"/>
        </a:spcBef>
        <a:spcAft>
          <a:spcPts val="0"/>
        </a:spcAft>
        <a:buClrTx/>
        <a:buSzTx/>
        <a:buFontTx/>
        <a:buNone/>
        <a:tabLst/>
        <a:defRPr sz="1600" b="0" i="0" u="none" strike="noStrike" cap="none" spc="-16" baseline="0">
          <a:ln>
            <a:noFill/>
          </a:ln>
          <a:solidFill>
            <a:schemeClr val="tx1"/>
          </a:solidFill>
          <a:uFillTx/>
          <a:latin typeface="+mn-lt"/>
          <a:ea typeface="+mn-ea"/>
          <a:cs typeface="+mn-cs"/>
          <a:sym typeface="Source Sans Pro"/>
        </a:defRPr>
      </a:lvl6pPr>
      <a:lvl7pPr marL="0" marR="0" indent="1371600" algn="ctr" defTabSz="821532" latinLnBrk="0">
        <a:lnSpc>
          <a:spcPct val="100000"/>
        </a:lnSpc>
        <a:spcBef>
          <a:spcPts val="0"/>
        </a:spcBef>
        <a:spcAft>
          <a:spcPts val="0"/>
        </a:spcAft>
        <a:buClrTx/>
        <a:buSzTx/>
        <a:buFontTx/>
        <a:buNone/>
        <a:tabLst/>
        <a:defRPr sz="1600" b="0" i="0" u="none" strike="noStrike" cap="none" spc="-16" baseline="0">
          <a:ln>
            <a:noFill/>
          </a:ln>
          <a:solidFill>
            <a:schemeClr val="tx1"/>
          </a:solidFill>
          <a:uFillTx/>
          <a:latin typeface="+mn-lt"/>
          <a:ea typeface="+mn-ea"/>
          <a:cs typeface="+mn-cs"/>
          <a:sym typeface="Source Sans Pro"/>
        </a:defRPr>
      </a:lvl7pPr>
      <a:lvl8pPr marL="0" marR="0" indent="1600200" algn="ctr" defTabSz="821532" latinLnBrk="0">
        <a:lnSpc>
          <a:spcPct val="100000"/>
        </a:lnSpc>
        <a:spcBef>
          <a:spcPts val="0"/>
        </a:spcBef>
        <a:spcAft>
          <a:spcPts val="0"/>
        </a:spcAft>
        <a:buClrTx/>
        <a:buSzTx/>
        <a:buFontTx/>
        <a:buNone/>
        <a:tabLst/>
        <a:defRPr sz="1600" b="0" i="0" u="none" strike="noStrike" cap="none" spc="-16" baseline="0">
          <a:ln>
            <a:noFill/>
          </a:ln>
          <a:solidFill>
            <a:schemeClr val="tx1"/>
          </a:solidFill>
          <a:uFillTx/>
          <a:latin typeface="+mn-lt"/>
          <a:ea typeface="+mn-ea"/>
          <a:cs typeface="+mn-cs"/>
          <a:sym typeface="Source Sans Pro"/>
        </a:defRPr>
      </a:lvl8pPr>
      <a:lvl9pPr marL="0" marR="0" indent="1828800" algn="ctr" defTabSz="821532" latinLnBrk="0">
        <a:lnSpc>
          <a:spcPct val="100000"/>
        </a:lnSpc>
        <a:spcBef>
          <a:spcPts val="0"/>
        </a:spcBef>
        <a:spcAft>
          <a:spcPts val="0"/>
        </a:spcAft>
        <a:buClrTx/>
        <a:buSzTx/>
        <a:buFontTx/>
        <a:buNone/>
        <a:tabLst/>
        <a:defRPr sz="1600" b="0" i="0" u="none" strike="noStrike" cap="none" spc="-16" baseline="0">
          <a:ln>
            <a:noFill/>
          </a:ln>
          <a:solidFill>
            <a:schemeClr val="tx1"/>
          </a:solidFill>
          <a:uFillTx/>
          <a:latin typeface="+mn-lt"/>
          <a:ea typeface="+mn-ea"/>
          <a:cs typeface="+mn-cs"/>
          <a:sym typeface="Source Sans Pr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7.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package" Target="../embeddings/Microsoft_Excel_Binary_Worksheet.xlsb"/></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3.emf"/><Relationship Id="rId4" Type="http://schemas.openxmlformats.org/officeDocument/2006/relationships/package" Target="../embeddings/Microsoft_Excel_Binary_Worksheet1.xlsb"/></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F23950-3D5D-4C6F-91E4-2DD950407969}"/>
              </a:ext>
            </a:extLst>
          </p:cNvPr>
          <p:cNvPicPr>
            <a:picLocks noChangeAspect="1"/>
          </p:cNvPicPr>
          <p:nvPr/>
        </p:nvPicPr>
        <p:blipFill>
          <a:blip r:embed="rId2"/>
          <a:stretch>
            <a:fillRect/>
          </a:stretch>
        </p:blipFill>
        <p:spPr>
          <a:xfrm>
            <a:off x="0" y="2024476"/>
            <a:ext cx="5119967" cy="8556657"/>
          </a:xfrm>
          <a:prstGeom prst="rect">
            <a:avLst/>
          </a:prstGeom>
        </p:spPr>
      </p:pic>
      <p:sp>
        <p:nvSpPr>
          <p:cNvPr id="18" name="Rectangle 10"/>
          <p:cNvSpPr/>
          <p:nvPr/>
        </p:nvSpPr>
        <p:spPr>
          <a:xfrm rot="10800000">
            <a:off x="18368244" y="6945440"/>
            <a:ext cx="6015756" cy="3804118"/>
          </a:xfrm>
          <a:custGeom>
            <a:avLst/>
            <a:gdLst>
              <a:gd name="connsiteX0" fmla="*/ 0 w 6047347"/>
              <a:gd name="connsiteY0" fmla="*/ 0 h 3832037"/>
              <a:gd name="connsiteX1" fmla="*/ 6047347 w 6047347"/>
              <a:gd name="connsiteY1" fmla="*/ 0 h 3832037"/>
              <a:gd name="connsiteX2" fmla="*/ 6047347 w 6047347"/>
              <a:gd name="connsiteY2" fmla="*/ 3832037 h 3832037"/>
              <a:gd name="connsiteX3" fmla="*/ 0 w 6047347"/>
              <a:gd name="connsiteY3" fmla="*/ 3832037 h 3832037"/>
              <a:gd name="connsiteX4" fmla="*/ 0 w 6047347"/>
              <a:gd name="connsiteY4" fmla="*/ 0 h 3832037"/>
              <a:gd name="connsiteX0" fmla="*/ 0 w 6047347"/>
              <a:gd name="connsiteY0" fmla="*/ 0 h 3832037"/>
              <a:gd name="connsiteX1" fmla="*/ 6047347 w 6047347"/>
              <a:gd name="connsiteY1" fmla="*/ 0 h 3832037"/>
              <a:gd name="connsiteX2" fmla="*/ 0 w 6047347"/>
              <a:gd name="connsiteY2" fmla="*/ 3832037 h 3832037"/>
              <a:gd name="connsiteX3" fmla="*/ 0 w 6047347"/>
              <a:gd name="connsiteY3" fmla="*/ 0 h 3832037"/>
            </a:gdLst>
            <a:ahLst/>
            <a:cxnLst>
              <a:cxn ang="0">
                <a:pos x="connsiteX0" y="connsiteY0"/>
              </a:cxn>
              <a:cxn ang="0">
                <a:pos x="connsiteX1" y="connsiteY1"/>
              </a:cxn>
              <a:cxn ang="0">
                <a:pos x="connsiteX2" y="connsiteY2"/>
              </a:cxn>
              <a:cxn ang="0">
                <a:pos x="connsiteX3" y="connsiteY3"/>
              </a:cxn>
            </a:cxnLst>
            <a:rect l="l" t="t" r="r" b="b"/>
            <a:pathLst>
              <a:path w="6047347" h="3832037">
                <a:moveTo>
                  <a:pt x="0" y="0"/>
                </a:moveTo>
                <a:lnTo>
                  <a:pt x="6047347" y="0"/>
                </a:lnTo>
                <a:lnTo>
                  <a:pt x="0" y="3832037"/>
                </a:lnTo>
                <a:lnTo>
                  <a:pt x="0" y="0"/>
                </a:lnTo>
                <a:close/>
              </a:path>
            </a:pathLst>
          </a:custGeom>
          <a:solidFill>
            <a:schemeClr val="bg2">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2874" tIns="142874" rIns="142874" bIns="142874" numCol="1" spcCol="38100" rtlCol="0" anchor="ctr">
            <a:noAutofit/>
          </a:bodyPr>
          <a:lstStyle/>
          <a:p>
            <a:pPr algn="l" defTabSz="1643062">
              <a:lnSpc>
                <a:spcPct val="130000"/>
              </a:lnSpc>
            </a:pPr>
            <a:endParaRPr lang="en-US" sz="4200" kern="1200" spc="-42" dirty="0">
              <a:solidFill>
                <a:srgbClr val="394256"/>
              </a:solidFill>
              <a:latin typeface="Source Sans Pro"/>
              <a:ea typeface="Source Sans Pro"/>
              <a:cs typeface="+mn-cs"/>
              <a:sym typeface="Source Sans Pro"/>
            </a:endParaRPr>
          </a:p>
        </p:txBody>
      </p:sp>
      <p:cxnSp>
        <p:nvCxnSpPr>
          <p:cNvPr id="15" name="Straight Connector 14">
            <a:extLst>
              <a:ext uri="{FF2B5EF4-FFF2-40B4-BE49-F238E27FC236}">
                <a16:creationId xmlns:a16="http://schemas.microsoft.com/office/drawing/2014/main" id="{A9B63745-EF5C-4688-B89F-CCB8EADD8C8E}"/>
              </a:ext>
            </a:extLst>
          </p:cNvPr>
          <p:cNvCxnSpPr>
            <a:cxnSpLocks/>
          </p:cNvCxnSpPr>
          <p:nvPr/>
        </p:nvCxnSpPr>
        <p:spPr>
          <a:xfrm>
            <a:off x="0" y="10749558"/>
            <a:ext cx="24384000" cy="0"/>
          </a:xfrm>
          <a:prstGeom prst="line">
            <a:avLst/>
          </a:prstGeom>
          <a:ln w="22225">
            <a:gradFill flip="none" rotWithShape="1">
              <a:gsLst>
                <a:gs pos="0">
                  <a:srgbClr val="002060"/>
                </a:gs>
                <a:gs pos="56000">
                  <a:srgbClr val="0070C0"/>
                </a:gs>
                <a:gs pos="100000">
                  <a:srgbClr val="FFFFFF"/>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AF24D7B-B1AE-4754-8758-B6F48F942166}"/>
              </a:ext>
            </a:extLst>
          </p:cNvPr>
          <p:cNvSpPr/>
          <p:nvPr/>
        </p:nvSpPr>
        <p:spPr>
          <a:xfrm>
            <a:off x="15290800" y="5686437"/>
            <a:ext cx="2032000" cy="1128769"/>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wrap="square" lIns="142874" tIns="142874" rIns="142874" bIns="142874" numCol="1" spcCol="38100" rtlCol="0" anchor="ctr">
            <a:spAutoFit/>
          </a:bodyPr>
          <a:lstStyle/>
          <a:p>
            <a:pPr algn="l" defTabSz="1643062">
              <a:lnSpc>
                <a:spcPct val="130000"/>
              </a:lnSpc>
            </a:pPr>
            <a:endParaRPr lang="en-GB" sz="4200" kern="1200" spc="-42" dirty="0">
              <a:solidFill>
                <a:srgbClr val="394256"/>
              </a:solidFill>
              <a:latin typeface="Source Sans Pro"/>
              <a:ea typeface="Source Sans Pro"/>
              <a:cs typeface="+mn-cs"/>
              <a:sym typeface="Source Sans Pro"/>
            </a:endParaRPr>
          </a:p>
        </p:txBody>
      </p:sp>
      <p:pic>
        <p:nvPicPr>
          <p:cNvPr id="19" name="Picture 18">
            <a:extLst>
              <a:ext uri="{FF2B5EF4-FFF2-40B4-BE49-F238E27FC236}">
                <a16:creationId xmlns:a16="http://schemas.microsoft.com/office/drawing/2014/main" id="{111B6F7A-BBCC-4A9F-87CC-1A5CD899C20B}"/>
              </a:ext>
            </a:extLst>
          </p:cNvPr>
          <p:cNvPicPr>
            <a:picLocks noChangeAspect="1"/>
          </p:cNvPicPr>
          <p:nvPr/>
        </p:nvPicPr>
        <p:blipFill rotWithShape="1">
          <a:blip r:embed="rId3"/>
          <a:srcRect l="21193" r="37866"/>
          <a:stretch/>
        </p:blipFill>
        <p:spPr>
          <a:xfrm>
            <a:off x="0" y="10777348"/>
            <a:ext cx="24384000" cy="2938652"/>
          </a:xfrm>
          <a:prstGeom prst="rect">
            <a:avLst/>
          </a:prstGeom>
          <a:solidFill>
            <a:srgbClr val="0070C0"/>
          </a:solidFill>
        </p:spPr>
      </p:pic>
      <p:sp>
        <p:nvSpPr>
          <p:cNvPr id="20" name="TextBox 19">
            <a:extLst>
              <a:ext uri="{FF2B5EF4-FFF2-40B4-BE49-F238E27FC236}">
                <a16:creationId xmlns:a16="http://schemas.microsoft.com/office/drawing/2014/main" id="{75E478E2-2BC5-4F72-B3B4-79EDC7189A87}"/>
              </a:ext>
            </a:extLst>
          </p:cNvPr>
          <p:cNvSpPr txBox="1"/>
          <p:nvPr/>
        </p:nvSpPr>
        <p:spPr>
          <a:xfrm>
            <a:off x="167466" y="6302805"/>
            <a:ext cx="15948834" cy="4647426"/>
          </a:xfrm>
          <a:prstGeom prst="rect">
            <a:avLst/>
          </a:prstGeom>
          <a:noFill/>
        </p:spPr>
        <p:txBody>
          <a:bodyPr wrap="square" rtlCol="0">
            <a:spAutoFit/>
          </a:bodyPr>
          <a:lstStyle/>
          <a:p>
            <a:pPr algn="l" defTabSz="1828800" hangingPunct="1"/>
            <a:r>
              <a:rPr lang="en-US" sz="6600" dirty="0">
                <a:solidFill>
                  <a:srgbClr val="002060"/>
                </a:solidFill>
              </a:rPr>
              <a:t>   INVESTOR CONFERENCE CALL</a:t>
            </a:r>
          </a:p>
          <a:p>
            <a:pPr algn="l" defTabSz="1828800" hangingPunct="1"/>
            <a:r>
              <a:rPr lang="en-GB" sz="3200" b="1" kern="1200" dirty="0">
                <a:solidFill>
                  <a:srgbClr val="002060"/>
                </a:solidFill>
                <a:latin typeface="Arial" panose="020B0604020202020204" pitchFamily="34" charset="0"/>
                <a:ea typeface="Source Sans Pro"/>
                <a:cs typeface="Arial" panose="020B0604020202020204" pitchFamily="34" charset="0"/>
              </a:rPr>
              <a:t>       For the year ended 30 June 2023</a:t>
            </a:r>
            <a:br>
              <a:rPr lang="en-GB" sz="6600" b="1" kern="1200" dirty="0">
                <a:solidFill>
                  <a:srgbClr val="002060"/>
                </a:solidFill>
                <a:latin typeface="Arial" panose="020B0604020202020204" pitchFamily="34" charset="0"/>
                <a:ea typeface="Source Sans Pro"/>
                <a:cs typeface="Arial" panose="020B0604020202020204" pitchFamily="34" charset="0"/>
              </a:rPr>
            </a:br>
            <a:endParaRPr lang="en-GB" sz="6600" b="1" kern="1200" dirty="0">
              <a:solidFill>
                <a:srgbClr val="002060"/>
              </a:solidFill>
              <a:latin typeface="Arial" panose="020B0604020202020204" pitchFamily="34" charset="0"/>
              <a:ea typeface="Source Sans Pro"/>
              <a:cs typeface="Arial" panose="020B0604020202020204" pitchFamily="34" charset="0"/>
            </a:endParaRPr>
          </a:p>
          <a:p>
            <a:pPr algn="l" defTabSz="1828800" hangingPunct="1"/>
            <a:endParaRPr lang="en-GB" sz="6600" b="1" kern="1200" dirty="0">
              <a:solidFill>
                <a:srgbClr val="002060"/>
              </a:solidFill>
              <a:latin typeface="Arial" panose="020B0604020202020204" pitchFamily="34" charset="0"/>
              <a:ea typeface="Source Sans Pro"/>
              <a:cs typeface="Arial" panose="020B0604020202020204" pitchFamily="34" charset="0"/>
            </a:endParaRPr>
          </a:p>
          <a:p>
            <a:pPr algn="l" defTabSz="1828800" hangingPunct="1"/>
            <a:r>
              <a:rPr lang="en-GB" sz="6600" b="1" kern="1200" dirty="0">
                <a:solidFill>
                  <a:srgbClr val="002060"/>
                </a:solidFill>
                <a:latin typeface="Arial" panose="020B0604020202020204" pitchFamily="34" charset="0"/>
                <a:ea typeface="Source Sans Pro"/>
                <a:cs typeface="Arial" panose="020B0604020202020204" pitchFamily="34" charset="0"/>
              </a:rPr>
              <a:t>    </a:t>
            </a:r>
            <a:r>
              <a:rPr lang="en-GB" sz="4800" kern="1200" dirty="0">
                <a:solidFill>
                  <a:srgbClr val="002060"/>
                </a:solidFill>
                <a:latin typeface="Arial" panose="020B0604020202020204" pitchFamily="34" charset="0"/>
                <a:ea typeface="Source Sans Pro"/>
                <a:cs typeface="Arial" panose="020B0604020202020204" pitchFamily="34" charset="0"/>
              </a:rPr>
              <a:t>Presented by</a:t>
            </a:r>
            <a:r>
              <a:rPr lang="en-GB" sz="5400" kern="1200" dirty="0">
                <a:solidFill>
                  <a:srgbClr val="002060"/>
                </a:solidFill>
                <a:latin typeface="Arial" panose="020B0604020202020204" pitchFamily="34" charset="0"/>
                <a:ea typeface="Source Sans Pro"/>
                <a:cs typeface="Arial" panose="020B0604020202020204" pitchFamily="34" charset="0"/>
              </a:rPr>
              <a:t>:  Amar Kulkarni, CFO</a:t>
            </a:r>
            <a:endParaRPr lang="en-GB" sz="6600" kern="1200" dirty="0">
              <a:solidFill>
                <a:srgbClr val="002060"/>
              </a:solidFill>
              <a:latin typeface="Arial" panose="020B0604020202020204" pitchFamily="34" charset="0"/>
              <a:ea typeface="Source Sans Pro"/>
              <a:cs typeface="Arial" panose="020B0604020202020204" pitchFamily="34" charset="0"/>
            </a:endParaRPr>
          </a:p>
        </p:txBody>
      </p:sp>
      <p:pic>
        <p:nvPicPr>
          <p:cNvPr id="9" name="Picture 8">
            <a:extLst>
              <a:ext uri="{FF2B5EF4-FFF2-40B4-BE49-F238E27FC236}">
                <a16:creationId xmlns:a16="http://schemas.microsoft.com/office/drawing/2014/main" id="{61CF158F-3513-4CCC-B9EF-51970D45B019}"/>
              </a:ext>
            </a:extLst>
          </p:cNvPr>
          <p:cNvPicPr>
            <a:picLocks noChangeAspect="1"/>
          </p:cNvPicPr>
          <p:nvPr/>
        </p:nvPicPr>
        <p:blipFill>
          <a:blip r:embed="rId4"/>
          <a:stretch>
            <a:fillRect/>
          </a:stretch>
        </p:blipFill>
        <p:spPr>
          <a:xfrm>
            <a:off x="14735239" y="2241285"/>
            <a:ext cx="5348160" cy="3047887"/>
          </a:xfrm>
          <a:prstGeom prst="rect">
            <a:avLst/>
          </a:prstGeom>
          <a:ln>
            <a:noFill/>
          </a:ln>
        </p:spPr>
      </p:pic>
      <p:pic>
        <p:nvPicPr>
          <p:cNvPr id="16" name="Picture 15">
            <a:extLst>
              <a:ext uri="{FF2B5EF4-FFF2-40B4-BE49-F238E27FC236}">
                <a16:creationId xmlns:a16="http://schemas.microsoft.com/office/drawing/2014/main" id="{AAB6CF0B-B54B-4D5F-84B7-FB3A48362FA8}"/>
              </a:ext>
            </a:extLst>
          </p:cNvPr>
          <p:cNvPicPr>
            <a:picLocks noChangeAspect="1"/>
          </p:cNvPicPr>
          <p:nvPr/>
        </p:nvPicPr>
        <p:blipFill rotWithShape="1">
          <a:blip r:embed="rId3"/>
          <a:srcRect l="62309" r="2651" b="34564"/>
          <a:stretch/>
        </p:blipFill>
        <p:spPr>
          <a:xfrm>
            <a:off x="17595230" y="11443562"/>
            <a:ext cx="5911868" cy="1621180"/>
          </a:xfrm>
          <a:prstGeom prst="rect">
            <a:avLst/>
          </a:prstGeom>
        </p:spPr>
      </p:pic>
    </p:spTree>
    <p:extLst>
      <p:ext uri="{BB962C8B-B14F-4D97-AF65-F5344CB8AC3E}">
        <p14:creationId xmlns:p14="http://schemas.microsoft.com/office/powerpoint/2010/main" val="1056290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0"/>
          <p:cNvSpPr/>
          <p:nvPr/>
        </p:nvSpPr>
        <p:spPr>
          <a:xfrm rot="10800000">
            <a:off x="7906871" y="1792973"/>
            <a:ext cx="16477129" cy="8956585"/>
          </a:xfrm>
          <a:custGeom>
            <a:avLst/>
            <a:gdLst>
              <a:gd name="connsiteX0" fmla="*/ 0 w 6047347"/>
              <a:gd name="connsiteY0" fmla="*/ 0 h 3832037"/>
              <a:gd name="connsiteX1" fmla="*/ 6047347 w 6047347"/>
              <a:gd name="connsiteY1" fmla="*/ 0 h 3832037"/>
              <a:gd name="connsiteX2" fmla="*/ 6047347 w 6047347"/>
              <a:gd name="connsiteY2" fmla="*/ 3832037 h 3832037"/>
              <a:gd name="connsiteX3" fmla="*/ 0 w 6047347"/>
              <a:gd name="connsiteY3" fmla="*/ 3832037 h 3832037"/>
              <a:gd name="connsiteX4" fmla="*/ 0 w 6047347"/>
              <a:gd name="connsiteY4" fmla="*/ 0 h 3832037"/>
              <a:gd name="connsiteX0" fmla="*/ 0 w 6047347"/>
              <a:gd name="connsiteY0" fmla="*/ 0 h 3832037"/>
              <a:gd name="connsiteX1" fmla="*/ 6047347 w 6047347"/>
              <a:gd name="connsiteY1" fmla="*/ 0 h 3832037"/>
              <a:gd name="connsiteX2" fmla="*/ 0 w 6047347"/>
              <a:gd name="connsiteY2" fmla="*/ 3832037 h 3832037"/>
              <a:gd name="connsiteX3" fmla="*/ 0 w 6047347"/>
              <a:gd name="connsiteY3" fmla="*/ 0 h 3832037"/>
            </a:gdLst>
            <a:ahLst/>
            <a:cxnLst>
              <a:cxn ang="0">
                <a:pos x="connsiteX0" y="connsiteY0"/>
              </a:cxn>
              <a:cxn ang="0">
                <a:pos x="connsiteX1" y="connsiteY1"/>
              </a:cxn>
              <a:cxn ang="0">
                <a:pos x="connsiteX2" y="connsiteY2"/>
              </a:cxn>
              <a:cxn ang="0">
                <a:pos x="connsiteX3" y="connsiteY3"/>
              </a:cxn>
            </a:cxnLst>
            <a:rect l="l" t="t" r="r" b="b"/>
            <a:pathLst>
              <a:path w="6047347" h="3832037">
                <a:moveTo>
                  <a:pt x="0" y="0"/>
                </a:moveTo>
                <a:lnTo>
                  <a:pt x="6047347" y="0"/>
                </a:lnTo>
                <a:lnTo>
                  <a:pt x="0" y="3832037"/>
                </a:lnTo>
                <a:lnTo>
                  <a:pt x="0" y="0"/>
                </a:lnTo>
                <a:close/>
              </a:path>
            </a:pathLst>
          </a:custGeom>
          <a:solidFill>
            <a:schemeClr val="bg2">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2874" tIns="142874" rIns="142874" bIns="142874" numCol="1" spcCol="38100" rtlCol="0" anchor="ctr">
            <a:noAutofit/>
          </a:bodyPr>
          <a:lstStyle/>
          <a:p>
            <a:pPr algn="l" defTabSz="1643062">
              <a:lnSpc>
                <a:spcPct val="130000"/>
              </a:lnSpc>
            </a:pPr>
            <a:endParaRPr lang="en-US" sz="4200" kern="1200" spc="-42" dirty="0">
              <a:solidFill>
                <a:srgbClr val="394256"/>
              </a:solidFill>
              <a:latin typeface="Source Sans Pro"/>
              <a:ea typeface="Source Sans Pro"/>
              <a:cs typeface="+mn-cs"/>
              <a:sym typeface="Source Sans Pro"/>
            </a:endParaRPr>
          </a:p>
        </p:txBody>
      </p:sp>
      <p:cxnSp>
        <p:nvCxnSpPr>
          <p:cNvPr id="15" name="Straight Connector 14">
            <a:extLst>
              <a:ext uri="{FF2B5EF4-FFF2-40B4-BE49-F238E27FC236}">
                <a16:creationId xmlns:a16="http://schemas.microsoft.com/office/drawing/2014/main" id="{A9B63745-EF5C-4688-B89F-CCB8EADD8C8E}"/>
              </a:ext>
            </a:extLst>
          </p:cNvPr>
          <p:cNvCxnSpPr>
            <a:cxnSpLocks/>
          </p:cNvCxnSpPr>
          <p:nvPr/>
        </p:nvCxnSpPr>
        <p:spPr>
          <a:xfrm>
            <a:off x="0" y="10749558"/>
            <a:ext cx="24384000" cy="0"/>
          </a:xfrm>
          <a:prstGeom prst="line">
            <a:avLst/>
          </a:prstGeom>
          <a:ln w="22225">
            <a:gradFill flip="none" rotWithShape="1">
              <a:gsLst>
                <a:gs pos="0">
                  <a:srgbClr val="002060"/>
                </a:gs>
                <a:gs pos="56000">
                  <a:srgbClr val="0070C0"/>
                </a:gs>
                <a:gs pos="100000">
                  <a:srgbClr val="FFFFFF"/>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AF24D7B-B1AE-4754-8758-B6F48F942166}"/>
              </a:ext>
            </a:extLst>
          </p:cNvPr>
          <p:cNvSpPr/>
          <p:nvPr/>
        </p:nvSpPr>
        <p:spPr>
          <a:xfrm>
            <a:off x="15290800" y="5686437"/>
            <a:ext cx="2032000" cy="1128769"/>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wrap="square" lIns="142874" tIns="142874" rIns="142874" bIns="142874" numCol="1" spcCol="38100" rtlCol="0" anchor="ctr">
            <a:spAutoFit/>
          </a:bodyPr>
          <a:lstStyle/>
          <a:p>
            <a:pPr algn="l" defTabSz="1643062">
              <a:lnSpc>
                <a:spcPct val="130000"/>
              </a:lnSpc>
            </a:pPr>
            <a:endParaRPr lang="en-GB" sz="4200" kern="1200" spc="-42" dirty="0">
              <a:solidFill>
                <a:srgbClr val="394256"/>
              </a:solidFill>
              <a:latin typeface="Source Sans Pro"/>
              <a:ea typeface="Source Sans Pro"/>
              <a:cs typeface="+mn-cs"/>
              <a:sym typeface="Source Sans Pro"/>
            </a:endParaRPr>
          </a:p>
        </p:txBody>
      </p:sp>
      <p:pic>
        <p:nvPicPr>
          <p:cNvPr id="19" name="Picture 18">
            <a:extLst>
              <a:ext uri="{FF2B5EF4-FFF2-40B4-BE49-F238E27FC236}">
                <a16:creationId xmlns:a16="http://schemas.microsoft.com/office/drawing/2014/main" id="{111B6F7A-BBCC-4A9F-87CC-1A5CD899C20B}"/>
              </a:ext>
            </a:extLst>
          </p:cNvPr>
          <p:cNvPicPr>
            <a:picLocks noChangeAspect="1"/>
          </p:cNvPicPr>
          <p:nvPr/>
        </p:nvPicPr>
        <p:blipFill rotWithShape="1">
          <a:blip r:embed="rId2"/>
          <a:srcRect l="21193" r="37866"/>
          <a:stretch/>
        </p:blipFill>
        <p:spPr>
          <a:xfrm>
            <a:off x="0" y="10777348"/>
            <a:ext cx="24384000" cy="2938652"/>
          </a:xfrm>
          <a:prstGeom prst="rect">
            <a:avLst/>
          </a:prstGeom>
          <a:solidFill>
            <a:srgbClr val="0070C0"/>
          </a:solidFill>
        </p:spPr>
      </p:pic>
      <p:sp>
        <p:nvSpPr>
          <p:cNvPr id="2" name="TextBox 1">
            <a:extLst>
              <a:ext uri="{FF2B5EF4-FFF2-40B4-BE49-F238E27FC236}">
                <a16:creationId xmlns:a16="http://schemas.microsoft.com/office/drawing/2014/main" id="{08E2CB20-F508-4F07-B4C3-DC1D6FFA399E}"/>
              </a:ext>
            </a:extLst>
          </p:cNvPr>
          <p:cNvSpPr txBox="1"/>
          <p:nvPr/>
        </p:nvSpPr>
        <p:spPr>
          <a:xfrm>
            <a:off x="430306" y="483578"/>
            <a:ext cx="13644281" cy="2080328"/>
          </a:xfrm>
          <a:prstGeom prst="rect">
            <a:avLst/>
          </a:prstGeom>
          <a:solidFill>
            <a:schemeClr val="bg2">
              <a:lumMod val="95000"/>
              <a:alpha val="32000"/>
            </a:schemeClr>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noAutofit/>
          </a:bodyPr>
          <a:lstStyle/>
          <a:p>
            <a:pPr marL="0" marR="0" indent="0" algn="l" defTabSz="821531" rtl="0" fontAlgn="auto" latinLnBrk="0" hangingPunct="0">
              <a:lnSpc>
                <a:spcPts val="10000"/>
              </a:lnSpc>
              <a:spcBef>
                <a:spcPts val="0"/>
              </a:spcBef>
              <a:spcAft>
                <a:spcPts val="0"/>
              </a:spcAft>
              <a:buClrTx/>
              <a:buSzTx/>
              <a:buFontTx/>
              <a:buNone/>
              <a:tabLst/>
            </a:pPr>
            <a:endParaRPr kumimoji="0" lang="en-US" sz="9600" b="1" i="0" u="none" strike="noStrike" cap="none" spc="-110" normalizeH="0" baseline="0" dirty="0">
              <a:ln>
                <a:noFill/>
              </a:ln>
              <a:solidFill>
                <a:srgbClr val="002060"/>
              </a:solidFill>
              <a:effectLst/>
              <a:uFillTx/>
              <a:latin typeface="Arial" panose="020B0604020202020204" pitchFamily="34" charset="0"/>
              <a:ea typeface="+mn-ea"/>
              <a:cs typeface="Arial" panose="020B0604020202020204" pitchFamily="34" charset="0"/>
              <a:sym typeface="Source Sans Pro"/>
            </a:endParaRPr>
          </a:p>
          <a:p>
            <a:pPr marL="0" marR="0" indent="0" algn="l" defTabSz="821531" rtl="0" fontAlgn="auto" latinLnBrk="0" hangingPunct="0">
              <a:lnSpc>
                <a:spcPts val="10000"/>
              </a:lnSpc>
              <a:spcBef>
                <a:spcPts val="0"/>
              </a:spcBef>
              <a:spcAft>
                <a:spcPts val="0"/>
              </a:spcAft>
              <a:buClrTx/>
              <a:buSzTx/>
              <a:buFontTx/>
              <a:buNone/>
              <a:tabLst/>
            </a:pPr>
            <a:endParaRPr lang="en-US" sz="9600" b="1" spc="-110" dirty="0">
              <a:solidFill>
                <a:srgbClr val="002060"/>
              </a:solidFill>
              <a:latin typeface="Arial" panose="020B0604020202020204" pitchFamily="34" charset="0"/>
              <a:ea typeface="+mn-ea"/>
              <a:cs typeface="Arial" panose="020B0604020202020204" pitchFamily="34" charset="0"/>
              <a:sym typeface="Source Sans Pro"/>
            </a:endParaRPr>
          </a:p>
          <a:p>
            <a:pPr marL="0" marR="0" indent="0" algn="l" defTabSz="821531" rtl="0" fontAlgn="auto" latinLnBrk="0" hangingPunct="0">
              <a:lnSpc>
                <a:spcPts val="10000"/>
              </a:lnSpc>
              <a:spcBef>
                <a:spcPts val="0"/>
              </a:spcBef>
              <a:spcAft>
                <a:spcPts val="0"/>
              </a:spcAft>
              <a:buClrTx/>
              <a:buSzTx/>
              <a:buFontTx/>
              <a:buNone/>
              <a:tabLst/>
            </a:pPr>
            <a:r>
              <a:rPr kumimoji="0" lang="en-US" sz="9600" b="1" i="0" u="none" strike="noStrike" cap="none" spc="-110" normalizeH="0" baseline="0" dirty="0">
                <a:ln>
                  <a:noFill/>
                </a:ln>
                <a:solidFill>
                  <a:srgbClr val="002060"/>
                </a:solidFill>
                <a:effectLst/>
                <a:uFillTx/>
                <a:latin typeface="Arial" panose="020B0604020202020204" pitchFamily="34" charset="0"/>
                <a:ea typeface="+mn-ea"/>
                <a:cs typeface="Arial" panose="020B0604020202020204" pitchFamily="34" charset="0"/>
                <a:sym typeface="Source Sans Pro"/>
              </a:rPr>
              <a:t>Disclaimer</a:t>
            </a:r>
          </a:p>
          <a:p>
            <a:pPr marL="0" marR="0" indent="0" algn="l" defTabSz="821531" rtl="0" fontAlgn="auto" latinLnBrk="0" hangingPunct="0">
              <a:lnSpc>
                <a:spcPts val="10000"/>
              </a:lnSpc>
              <a:spcBef>
                <a:spcPts val="0"/>
              </a:spcBef>
              <a:spcAft>
                <a:spcPts val="0"/>
              </a:spcAft>
              <a:buClrTx/>
              <a:buSzTx/>
              <a:buFontTx/>
              <a:buNone/>
              <a:tabLst/>
            </a:pPr>
            <a:endParaRPr lang="en-US" sz="3600" b="1" spc="-110" dirty="0">
              <a:solidFill>
                <a:srgbClr val="002060"/>
              </a:solidFill>
              <a:latin typeface="Arial" panose="020B0604020202020204" pitchFamily="34" charset="0"/>
              <a:ea typeface="+mn-ea"/>
              <a:cs typeface="Arial" panose="020B0604020202020204" pitchFamily="34" charset="0"/>
              <a:sym typeface="Source Sans Pro"/>
            </a:endParaRPr>
          </a:p>
          <a:p>
            <a:pPr marL="0" marR="0" indent="0" algn="l" defTabSz="821531" rtl="0" fontAlgn="auto" latinLnBrk="0" hangingPunct="0">
              <a:lnSpc>
                <a:spcPts val="10000"/>
              </a:lnSpc>
              <a:spcBef>
                <a:spcPts val="0"/>
              </a:spcBef>
              <a:spcAft>
                <a:spcPts val="0"/>
              </a:spcAft>
              <a:buClrTx/>
              <a:buSzTx/>
              <a:buFontTx/>
              <a:buNone/>
              <a:tabLst/>
            </a:pPr>
            <a:endParaRPr kumimoji="0" lang="en-US" sz="9600" b="1" i="0" u="none" strike="noStrike" cap="none" spc="-110" normalizeH="0" baseline="0" dirty="0">
              <a:ln>
                <a:noFill/>
              </a:ln>
              <a:solidFill>
                <a:srgbClr val="002060"/>
              </a:solidFill>
              <a:effectLst/>
              <a:uFillTx/>
              <a:latin typeface="Arial" panose="020B0604020202020204" pitchFamily="34" charset="0"/>
              <a:ea typeface="+mn-ea"/>
              <a:cs typeface="Arial" panose="020B0604020202020204" pitchFamily="34" charset="0"/>
              <a:sym typeface="Source Sans Pro"/>
            </a:endParaRPr>
          </a:p>
        </p:txBody>
      </p:sp>
      <p:sp>
        <p:nvSpPr>
          <p:cNvPr id="4" name="TextBox 3">
            <a:extLst>
              <a:ext uri="{FF2B5EF4-FFF2-40B4-BE49-F238E27FC236}">
                <a16:creationId xmlns:a16="http://schemas.microsoft.com/office/drawing/2014/main" id="{0FEF5B4A-4E50-4E6C-B41D-3E8D590890FE}"/>
              </a:ext>
            </a:extLst>
          </p:cNvPr>
          <p:cNvSpPr txBox="1"/>
          <p:nvPr/>
        </p:nvSpPr>
        <p:spPr>
          <a:xfrm>
            <a:off x="430305" y="4245907"/>
            <a:ext cx="13644281" cy="236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l"/>
            <a:r>
              <a:rPr lang="en-GB" sz="2400" dirty="0">
                <a:solidFill>
                  <a:srgbClr val="002060"/>
                </a:solidFill>
              </a:rPr>
              <a:t>This presentation has been prepared for information purposes only and is not and does not form part of any offer for sale or solicitation of any offer to subscribe for or purchase or sell any securities nor shall it or any part of it form the basis of or be relied on in connection with any contract or commitment whatsoever.</a:t>
            </a:r>
            <a:endParaRPr lang="ar-QA" sz="2400" dirty="0">
              <a:solidFill>
                <a:srgbClr val="002060"/>
              </a:solidFill>
            </a:endParaRPr>
          </a:p>
          <a:p>
            <a:pPr algn="l"/>
            <a:endParaRPr lang="ar-QA" sz="2400" dirty="0">
              <a:solidFill>
                <a:srgbClr val="002060"/>
              </a:solidFill>
            </a:endParaRPr>
          </a:p>
          <a:p>
            <a:pPr algn="l"/>
            <a:endParaRPr lang="en-GB" sz="2400" b="1" spc="-110" dirty="0">
              <a:solidFill>
                <a:srgbClr val="002060"/>
              </a:solidFill>
              <a:latin typeface="+mn-lt"/>
              <a:ea typeface="+mn-ea"/>
              <a:cs typeface="+mn-cs"/>
              <a:sym typeface="Source Sans Pro"/>
            </a:endParaRPr>
          </a:p>
        </p:txBody>
      </p:sp>
      <p:pic>
        <p:nvPicPr>
          <p:cNvPr id="13" name="Picture 12">
            <a:extLst>
              <a:ext uri="{FF2B5EF4-FFF2-40B4-BE49-F238E27FC236}">
                <a16:creationId xmlns:a16="http://schemas.microsoft.com/office/drawing/2014/main" id="{5B58363C-B7A2-4733-82D4-BA4A4C85F79E}"/>
              </a:ext>
            </a:extLst>
          </p:cNvPr>
          <p:cNvPicPr>
            <a:picLocks noChangeAspect="1"/>
          </p:cNvPicPr>
          <p:nvPr/>
        </p:nvPicPr>
        <p:blipFill>
          <a:blip r:embed="rId3"/>
          <a:stretch>
            <a:fillRect/>
          </a:stretch>
        </p:blipFill>
        <p:spPr>
          <a:xfrm>
            <a:off x="16633297" y="4885559"/>
            <a:ext cx="7607268" cy="4335340"/>
          </a:xfrm>
          <a:prstGeom prst="rect">
            <a:avLst/>
          </a:prstGeom>
          <a:ln>
            <a:noFill/>
          </a:ln>
        </p:spPr>
      </p:pic>
    </p:spTree>
    <p:extLst>
      <p:ext uri="{BB962C8B-B14F-4D97-AF65-F5344CB8AC3E}">
        <p14:creationId xmlns:p14="http://schemas.microsoft.com/office/powerpoint/2010/main" val="3428957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0"/>
          <p:cNvSpPr/>
          <p:nvPr/>
        </p:nvSpPr>
        <p:spPr>
          <a:xfrm rot="10800000">
            <a:off x="7906871" y="1792973"/>
            <a:ext cx="16477129" cy="8956585"/>
          </a:xfrm>
          <a:custGeom>
            <a:avLst/>
            <a:gdLst>
              <a:gd name="connsiteX0" fmla="*/ 0 w 6047347"/>
              <a:gd name="connsiteY0" fmla="*/ 0 h 3832037"/>
              <a:gd name="connsiteX1" fmla="*/ 6047347 w 6047347"/>
              <a:gd name="connsiteY1" fmla="*/ 0 h 3832037"/>
              <a:gd name="connsiteX2" fmla="*/ 6047347 w 6047347"/>
              <a:gd name="connsiteY2" fmla="*/ 3832037 h 3832037"/>
              <a:gd name="connsiteX3" fmla="*/ 0 w 6047347"/>
              <a:gd name="connsiteY3" fmla="*/ 3832037 h 3832037"/>
              <a:gd name="connsiteX4" fmla="*/ 0 w 6047347"/>
              <a:gd name="connsiteY4" fmla="*/ 0 h 3832037"/>
              <a:gd name="connsiteX0" fmla="*/ 0 w 6047347"/>
              <a:gd name="connsiteY0" fmla="*/ 0 h 3832037"/>
              <a:gd name="connsiteX1" fmla="*/ 6047347 w 6047347"/>
              <a:gd name="connsiteY1" fmla="*/ 0 h 3832037"/>
              <a:gd name="connsiteX2" fmla="*/ 0 w 6047347"/>
              <a:gd name="connsiteY2" fmla="*/ 3832037 h 3832037"/>
              <a:gd name="connsiteX3" fmla="*/ 0 w 6047347"/>
              <a:gd name="connsiteY3" fmla="*/ 0 h 3832037"/>
            </a:gdLst>
            <a:ahLst/>
            <a:cxnLst>
              <a:cxn ang="0">
                <a:pos x="connsiteX0" y="connsiteY0"/>
              </a:cxn>
              <a:cxn ang="0">
                <a:pos x="connsiteX1" y="connsiteY1"/>
              </a:cxn>
              <a:cxn ang="0">
                <a:pos x="connsiteX2" y="connsiteY2"/>
              </a:cxn>
              <a:cxn ang="0">
                <a:pos x="connsiteX3" y="connsiteY3"/>
              </a:cxn>
            </a:cxnLst>
            <a:rect l="l" t="t" r="r" b="b"/>
            <a:pathLst>
              <a:path w="6047347" h="3832037">
                <a:moveTo>
                  <a:pt x="0" y="0"/>
                </a:moveTo>
                <a:lnTo>
                  <a:pt x="6047347" y="0"/>
                </a:lnTo>
                <a:lnTo>
                  <a:pt x="0" y="3832037"/>
                </a:lnTo>
                <a:lnTo>
                  <a:pt x="0" y="0"/>
                </a:lnTo>
                <a:close/>
              </a:path>
            </a:pathLst>
          </a:custGeom>
          <a:solidFill>
            <a:schemeClr val="bg2">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2874" tIns="142874" rIns="142874" bIns="142874" numCol="1" spcCol="38100" rtlCol="0" anchor="ctr">
            <a:noAutofit/>
          </a:bodyPr>
          <a:lstStyle/>
          <a:p>
            <a:pPr algn="l" defTabSz="1643062">
              <a:lnSpc>
                <a:spcPct val="130000"/>
              </a:lnSpc>
            </a:pPr>
            <a:endParaRPr lang="en-US" sz="4200" kern="1200" spc="-42" dirty="0">
              <a:solidFill>
                <a:srgbClr val="394256"/>
              </a:solidFill>
              <a:latin typeface="Source Sans Pro"/>
              <a:ea typeface="Source Sans Pro"/>
              <a:cs typeface="+mn-cs"/>
              <a:sym typeface="Source Sans Pro"/>
            </a:endParaRPr>
          </a:p>
        </p:txBody>
      </p:sp>
      <p:cxnSp>
        <p:nvCxnSpPr>
          <p:cNvPr id="15" name="Straight Connector 14">
            <a:extLst>
              <a:ext uri="{FF2B5EF4-FFF2-40B4-BE49-F238E27FC236}">
                <a16:creationId xmlns:a16="http://schemas.microsoft.com/office/drawing/2014/main" id="{A9B63745-EF5C-4688-B89F-CCB8EADD8C8E}"/>
              </a:ext>
            </a:extLst>
          </p:cNvPr>
          <p:cNvCxnSpPr>
            <a:cxnSpLocks/>
          </p:cNvCxnSpPr>
          <p:nvPr/>
        </p:nvCxnSpPr>
        <p:spPr>
          <a:xfrm>
            <a:off x="0" y="10749558"/>
            <a:ext cx="24384000" cy="0"/>
          </a:xfrm>
          <a:prstGeom prst="line">
            <a:avLst/>
          </a:prstGeom>
          <a:ln w="22225">
            <a:gradFill flip="none" rotWithShape="1">
              <a:gsLst>
                <a:gs pos="0">
                  <a:srgbClr val="002060"/>
                </a:gs>
                <a:gs pos="56000">
                  <a:srgbClr val="0070C0"/>
                </a:gs>
                <a:gs pos="100000">
                  <a:srgbClr val="FFFFFF"/>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AF24D7B-B1AE-4754-8758-B6F48F942166}"/>
              </a:ext>
            </a:extLst>
          </p:cNvPr>
          <p:cNvSpPr/>
          <p:nvPr/>
        </p:nvSpPr>
        <p:spPr>
          <a:xfrm>
            <a:off x="15290800" y="5686437"/>
            <a:ext cx="2032000" cy="1128769"/>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wrap="square" lIns="142874" tIns="142874" rIns="142874" bIns="142874" numCol="1" spcCol="38100" rtlCol="0" anchor="ctr">
            <a:spAutoFit/>
          </a:bodyPr>
          <a:lstStyle/>
          <a:p>
            <a:pPr algn="l" defTabSz="1643062">
              <a:lnSpc>
                <a:spcPct val="130000"/>
              </a:lnSpc>
            </a:pPr>
            <a:endParaRPr lang="en-GB" sz="4200" kern="1200" spc="-42" dirty="0">
              <a:solidFill>
                <a:srgbClr val="394256"/>
              </a:solidFill>
              <a:latin typeface="Source Sans Pro"/>
              <a:ea typeface="Source Sans Pro"/>
              <a:cs typeface="+mn-cs"/>
              <a:sym typeface="Source Sans Pro"/>
            </a:endParaRPr>
          </a:p>
        </p:txBody>
      </p:sp>
      <p:pic>
        <p:nvPicPr>
          <p:cNvPr id="19" name="Picture 18">
            <a:extLst>
              <a:ext uri="{FF2B5EF4-FFF2-40B4-BE49-F238E27FC236}">
                <a16:creationId xmlns:a16="http://schemas.microsoft.com/office/drawing/2014/main" id="{111B6F7A-BBCC-4A9F-87CC-1A5CD899C20B}"/>
              </a:ext>
            </a:extLst>
          </p:cNvPr>
          <p:cNvPicPr>
            <a:picLocks noChangeAspect="1"/>
          </p:cNvPicPr>
          <p:nvPr/>
        </p:nvPicPr>
        <p:blipFill rotWithShape="1">
          <a:blip r:embed="rId2"/>
          <a:srcRect l="21193" r="37866"/>
          <a:stretch/>
        </p:blipFill>
        <p:spPr>
          <a:xfrm>
            <a:off x="0" y="10777348"/>
            <a:ext cx="24384000" cy="2938652"/>
          </a:xfrm>
          <a:prstGeom prst="rect">
            <a:avLst/>
          </a:prstGeom>
          <a:solidFill>
            <a:srgbClr val="0070C0"/>
          </a:solidFill>
        </p:spPr>
      </p:pic>
      <p:sp>
        <p:nvSpPr>
          <p:cNvPr id="2" name="TextBox 1">
            <a:extLst>
              <a:ext uri="{FF2B5EF4-FFF2-40B4-BE49-F238E27FC236}">
                <a16:creationId xmlns:a16="http://schemas.microsoft.com/office/drawing/2014/main" id="{08E2CB20-F508-4F07-B4C3-DC1D6FFA399E}"/>
              </a:ext>
            </a:extLst>
          </p:cNvPr>
          <p:cNvSpPr txBox="1"/>
          <p:nvPr/>
        </p:nvSpPr>
        <p:spPr>
          <a:xfrm>
            <a:off x="3424518" y="3636375"/>
            <a:ext cx="13644281" cy="2080328"/>
          </a:xfrm>
          <a:prstGeom prst="rect">
            <a:avLst/>
          </a:prstGeom>
          <a:solidFill>
            <a:schemeClr val="bg2">
              <a:lumMod val="95000"/>
              <a:alpha val="32000"/>
            </a:schemeClr>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noAutofit/>
          </a:bodyPr>
          <a:lstStyle/>
          <a:p>
            <a:pPr marL="0" marR="0" indent="0" defTabSz="821531" rtl="0" fontAlgn="auto" latinLnBrk="0" hangingPunct="0">
              <a:lnSpc>
                <a:spcPts val="10000"/>
              </a:lnSpc>
              <a:spcBef>
                <a:spcPts val="0"/>
              </a:spcBef>
              <a:spcAft>
                <a:spcPts val="0"/>
              </a:spcAft>
              <a:buClrTx/>
              <a:buSzTx/>
              <a:buFontTx/>
              <a:buNone/>
              <a:tabLst/>
            </a:pPr>
            <a:endParaRPr kumimoji="0" lang="en-US" sz="9600" b="1" i="0" u="none" strike="noStrike" cap="none" spc="-110" normalizeH="0" baseline="0" dirty="0">
              <a:ln>
                <a:noFill/>
              </a:ln>
              <a:solidFill>
                <a:srgbClr val="002060"/>
              </a:solidFill>
              <a:effectLst/>
              <a:uFillTx/>
              <a:latin typeface="Arial" panose="020B0604020202020204" pitchFamily="34" charset="0"/>
              <a:ea typeface="+mn-ea"/>
              <a:cs typeface="Arial" panose="020B0604020202020204" pitchFamily="34" charset="0"/>
              <a:sym typeface="Source Sans Pro"/>
            </a:endParaRPr>
          </a:p>
          <a:p>
            <a:pPr marL="0" marR="0" indent="0" defTabSz="821531" rtl="0" fontAlgn="auto" latinLnBrk="0" hangingPunct="0">
              <a:lnSpc>
                <a:spcPts val="10000"/>
              </a:lnSpc>
              <a:spcBef>
                <a:spcPts val="0"/>
              </a:spcBef>
              <a:spcAft>
                <a:spcPts val="0"/>
              </a:spcAft>
              <a:buClrTx/>
              <a:buSzTx/>
              <a:buFontTx/>
              <a:buNone/>
              <a:tabLst/>
            </a:pPr>
            <a:endParaRPr lang="en-US" sz="9600" b="1" spc="-110" dirty="0">
              <a:solidFill>
                <a:srgbClr val="002060"/>
              </a:solidFill>
              <a:latin typeface="Arial" panose="020B0604020202020204" pitchFamily="34" charset="0"/>
              <a:ea typeface="+mn-ea"/>
              <a:cs typeface="Arial" panose="020B0604020202020204" pitchFamily="34" charset="0"/>
              <a:sym typeface="Source Sans Pro"/>
            </a:endParaRPr>
          </a:p>
          <a:p>
            <a:pPr marL="0" marR="0" indent="0" defTabSz="821531" rtl="0" fontAlgn="auto" latinLnBrk="0" hangingPunct="0">
              <a:lnSpc>
                <a:spcPts val="10000"/>
              </a:lnSpc>
              <a:spcBef>
                <a:spcPts val="0"/>
              </a:spcBef>
              <a:spcAft>
                <a:spcPts val="0"/>
              </a:spcAft>
              <a:buClrTx/>
              <a:buSzTx/>
              <a:buFontTx/>
              <a:buNone/>
              <a:tabLst/>
            </a:pPr>
            <a:r>
              <a:rPr kumimoji="0" lang="en-US" sz="9600" b="1" i="0" u="none" strike="noStrike" cap="none" spc="-110" normalizeH="0" baseline="0" dirty="0">
                <a:ln>
                  <a:noFill/>
                </a:ln>
                <a:solidFill>
                  <a:srgbClr val="002060"/>
                </a:solidFill>
                <a:effectLst/>
                <a:uFillTx/>
                <a:latin typeface="Arial" panose="020B0604020202020204" pitchFamily="34" charset="0"/>
                <a:ea typeface="+mn-ea"/>
                <a:cs typeface="Arial" panose="020B0604020202020204" pitchFamily="34" charset="0"/>
                <a:sym typeface="Source Sans Pro"/>
              </a:rPr>
              <a:t>Thank You</a:t>
            </a:r>
          </a:p>
          <a:p>
            <a:pPr marL="0" marR="0" indent="0" defTabSz="821531" rtl="0" fontAlgn="auto" latinLnBrk="0" hangingPunct="0">
              <a:lnSpc>
                <a:spcPts val="10000"/>
              </a:lnSpc>
              <a:spcBef>
                <a:spcPts val="0"/>
              </a:spcBef>
              <a:spcAft>
                <a:spcPts val="0"/>
              </a:spcAft>
              <a:buClrTx/>
              <a:buSzTx/>
              <a:buFontTx/>
              <a:buNone/>
              <a:tabLst/>
            </a:pPr>
            <a:endParaRPr lang="en-US" sz="3600" b="1" spc="-110" dirty="0">
              <a:solidFill>
                <a:srgbClr val="002060"/>
              </a:solidFill>
              <a:latin typeface="Arial" panose="020B0604020202020204" pitchFamily="34" charset="0"/>
              <a:ea typeface="+mn-ea"/>
              <a:cs typeface="Arial" panose="020B0604020202020204" pitchFamily="34" charset="0"/>
              <a:sym typeface="Source Sans Pro"/>
            </a:endParaRPr>
          </a:p>
          <a:p>
            <a:pPr marL="0" marR="0" indent="0" defTabSz="821531" rtl="0" fontAlgn="auto" latinLnBrk="0" hangingPunct="0">
              <a:lnSpc>
                <a:spcPts val="10000"/>
              </a:lnSpc>
              <a:spcBef>
                <a:spcPts val="0"/>
              </a:spcBef>
              <a:spcAft>
                <a:spcPts val="0"/>
              </a:spcAft>
              <a:buClrTx/>
              <a:buSzTx/>
              <a:buFontTx/>
              <a:buNone/>
              <a:tabLst/>
            </a:pPr>
            <a:endParaRPr kumimoji="0" lang="en-US" sz="9600" b="1" i="0" u="none" strike="noStrike" cap="none" spc="-110" normalizeH="0" baseline="0" dirty="0">
              <a:ln>
                <a:noFill/>
              </a:ln>
              <a:solidFill>
                <a:srgbClr val="002060"/>
              </a:solidFill>
              <a:effectLst/>
              <a:uFillTx/>
              <a:latin typeface="Arial" panose="020B0604020202020204" pitchFamily="34" charset="0"/>
              <a:ea typeface="+mn-ea"/>
              <a:cs typeface="Arial" panose="020B0604020202020204" pitchFamily="34" charset="0"/>
              <a:sym typeface="Source Sans Pro"/>
            </a:endParaRPr>
          </a:p>
        </p:txBody>
      </p:sp>
      <p:pic>
        <p:nvPicPr>
          <p:cNvPr id="13" name="Picture 12">
            <a:extLst>
              <a:ext uri="{FF2B5EF4-FFF2-40B4-BE49-F238E27FC236}">
                <a16:creationId xmlns:a16="http://schemas.microsoft.com/office/drawing/2014/main" id="{5B58363C-B7A2-4733-82D4-BA4A4C85F79E}"/>
              </a:ext>
            </a:extLst>
          </p:cNvPr>
          <p:cNvPicPr>
            <a:picLocks noChangeAspect="1"/>
          </p:cNvPicPr>
          <p:nvPr/>
        </p:nvPicPr>
        <p:blipFill>
          <a:blip r:embed="rId3"/>
          <a:stretch>
            <a:fillRect/>
          </a:stretch>
        </p:blipFill>
        <p:spPr>
          <a:xfrm>
            <a:off x="16633297" y="4885559"/>
            <a:ext cx="7607268" cy="4335340"/>
          </a:xfrm>
          <a:prstGeom prst="rect">
            <a:avLst/>
          </a:prstGeom>
          <a:ln>
            <a:noFill/>
          </a:ln>
        </p:spPr>
      </p:pic>
    </p:spTree>
    <p:extLst>
      <p:ext uri="{BB962C8B-B14F-4D97-AF65-F5344CB8AC3E}">
        <p14:creationId xmlns:p14="http://schemas.microsoft.com/office/powerpoint/2010/main" val="32345232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0"/>
          <p:cNvSpPr/>
          <p:nvPr/>
        </p:nvSpPr>
        <p:spPr>
          <a:xfrm rot="10800000">
            <a:off x="7906871" y="1792973"/>
            <a:ext cx="16477129" cy="8956585"/>
          </a:xfrm>
          <a:custGeom>
            <a:avLst/>
            <a:gdLst>
              <a:gd name="connsiteX0" fmla="*/ 0 w 6047347"/>
              <a:gd name="connsiteY0" fmla="*/ 0 h 3832037"/>
              <a:gd name="connsiteX1" fmla="*/ 6047347 w 6047347"/>
              <a:gd name="connsiteY1" fmla="*/ 0 h 3832037"/>
              <a:gd name="connsiteX2" fmla="*/ 6047347 w 6047347"/>
              <a:gd name="connsiteY2" fmla="*/ 3832037 h 3832037"/>
              <a:gd name="connsiteX3" fmla="*/ 0 w 6047347"/>
              <a:gd name="connsiteY3" fmla="*/ 3832037 h 3832037"/>
              <a:gd name="connsiteX4" fmla="*/ 0 w 6047347"/>
              <a:gd name="connsiteY4" fmla="*/ 0 h 3832037"/>
              <a:gd name="connsiteX0" fmla="*/ 0 w 6047347"/>
              <a:gd name="connsiteY0" fmla="*/ 0 h 3832037"/>
              <a:gd name="connsiteX1" fmla="*/ 6047347 w 6047347"/>
              <a:gd name="connsiteY1" fmla="*/ 0 h 3832037"/>
              <a:gd name="connsiteX2" fmla="*/ 0 w 6047347"/>
              <a:gd name="connsiteY2" fmla="*/ 3832037 h 3832037"/>
              <a:gd name="connsiteX3" fmla="*/ 0 w 6047347"/>
              <a:gd name="connsiteY3" fmla="*/ 0 h 3832037"/>
            </a:gdLst>
            <a:ahLst/>
            <a:cxnLst>
              <a:cxn ang="0">
                <a:pos x="connsiteX0" y="connsiteY0"/>
              </a:cxn>
              <a:cxn ang="0">
                <a:pos x="connsiteX1" y="connsiteY1"/>
              </a:cxn>
              <a:cxn ang="0">
                <a:pos x="connsiteX2" y="connsiteY2"/>
              </a:cxn>
              <a:cxn ang="0">
                <a:pos x="connsiteX3" y="connsiteY3"/>
              </a:cxn>
            </a:cxnLst>
            <a:rect l="l" t="t" r="r" b="b"/>
            <a:pathLst>
              <a:path w="6047347" h="3832037">
                <a:moveTo>
                  <a:pt x="0" y="0"/>
                </a:moveTo>
                <a:lnTo>
                  <a:pt x="6047347" y="0"/>
                </a:lnTo>
                <a:lnTo>
                  <a:pt x="0" y="3832037"/>
                </a:lnTo>
                <a:lnTo>
                  <a:pt x="0" y="0"/>
                </a:lnTo>
                <a:close/>
              </a:path>
            </a:pathLst>
          </a:custGeom>
          <a:solidFill>
            <a:schemeClr val="bg2">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2874" tIns="142874" rIns="142874" bIns="142874" numCol="1" spcCol="38100" rtlCol="0" anchor="ctr">
            <a:noAutofit/>
          </a:bodyPr>
          <a:lstStyle/>
          <a:p>
            <a:pPr algn="l" defTabSz="1643062">
              <a:lnSpc>
                <a:spcPct val="130000"/>
              </a:lnSpc>
            </a:pPr>
            <a:endParaRPr lang="en-US" sz="4200" kern="1200" spc="-42" dirty="0">
              <a:solidFill>
                <a:srgbClr val="394256"/>
              </a:solidFill>
              <a:latin typeface="Source Sans Pro"/>
              <a:ea typeface="Source Sans Pro"/>
              <a:cs typeface="+mn-cs"/>
              <a:sym typeface="Source Sans Pro"/>
            </a:endParaRPr>
          </a:p>
        </p:txBody>
      </p:sp>
      <p:cxnSp>
        <p:nvCxnSpPr>
          <p:cNvPr id="15" name="Straight Connector 14">
            <a:extLst>
              <a:ext uri="{FF2B5EF4-FFF2-40B4-BE49-F238E27FC236}">
                <a16:creationId xmlns:a16="http://schemas.microsoft.com/office/drawing/2014/main" id="{A9B63745-EF5C-4688-B89F-CCB8EADD8C8E}"/>
              </a:ext>
            </a:extLst>
          </p:cNvPr>
          <p:cNvCxnSpPr>
            <a:cxnSpLocks/>
          </p:cNvCxnSpPr>
          <p:nvPr/>
        </p:nvCxnSpPr>
        <p:spPr>
          <a:xfrm>
            <a:off x="0" y="10749558"/>
            <a:ext cx="24384000" cy="0"/>
          </a:xfrm>
          <a:prstGeom prst="line">
            <a:avLst/>
          </a:prstGeom>
          <a:ln w="22225">
            <a:gradFill flip="none" rotWithShape="1">
              <a:gsLst>
                <a:gs pos="0">
                  <a:srgbClr val="002060"/>
                </a:gs>
                <a:gs pos="56000">
                  <a:srgbClr val="0070C0"/>
                </a:gs>
                <a:gs pos="100000">
                  <a:srgbClr val="FFFFFF"/>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AF24D7B-B1AE-4754-8758-B6F48F942166}"/>
              </a:ext>
            </a:extLst>
          </p:cNvPr>
          <p:cNvSpPr/>
          <p:nvPr/>
        </p:nvSpPr>
        <p:spPr>
          <a:xfrm>
            <a:off x="15290800" y="5686437"/>
            <a:ext cx="2032000" cy="1128769"/>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wrap="square" lIns="142874" tIns="142874" rIns="142874" bIns="142874" numCol="1" spcCol="38100" rtlCol="0" anchor="ctr">
            <a:spAutoFit/>
          </a:bodyPr>
          <a:lstStyle/>
          <a:p>
            <a:pPr algn="l" defTabSz="1643062">
              <a:lnSpc>
                <a:spcPct val="130000"/>
              </a:lnSpc>
            </a:pPr>
            <a:endParaRPr lang="en-GB" sz="4200" kern="1200" spc="-42" dirty="0">
              <a:solidFill>
                <a:srgbClr val="394256"/>
              </a:solidFill>
              <a:latin typeface="Source Sans Pro"/>
              <a:ea typeface="Source Sans Pro"/>
              <a:cs typeface="+mn-cs"/>
              <a:sym typeface="Source Sans Pro"/>
            </a:endParaRPr>
          </a:p>
        </p:txBody>
      </p:sp>
      <p:pic>
        <p:nvPicPr>
          <p:cNvPr id="19" name="Picture 18">
            <a:extLst>
              <a:ext uri="{FF2B5EF4-FFF2-40B4-BE49-F238E27FC236}">
                <a16:creationId xmlns:a16="http://schemas.microsoft.com/office/drawing/2014/main" id="{111B6F7A-BBCC-4A9F-87CC-1A5CD899C20B}"/>
              </a:ext>
            </a:extLst>
          </p:cNvPr>
          <p:cNvPicPr>
            <a:picLocks noChangeAspect="1"/>
          </p:cNvPicPr>
          <p:nvPr/>
        </p:nvPicPr>
        <p:blipFill rotWithShape="1">
          <a:blip r:embed="rId2"/>
          <a:srcRect l="21193" r="37866"/>
          <a:stretch/>
        </p:blipFill>
        <p:spPr>
          <a:xfrm>
            <a:off x="0" y="10777348"/>
            <a:ext cx="24384000" cy="2938652"/>
          </a:xfrm>
          <a:prstGeom prst="rect">
            <a:avLst/>
          </a:prstGeom>
          <a:solidFill>
            <a:srgbClr val="0070C0"/>
          </a:solidFill>
        </p:spPr>
      </p:pic>
      <p:sp>
        <p:nvSpPr>
          <p:cNvPr id="2" name="TextBox 1">
            <a:extLst>
              <a:ext uri="{FF2B5EF4-FFF2-40B4-BE49-F238E27FC236}">
                <a16:creationId xmlns:a16="http://schemas.microsoft.com/office/drawing/2014/main" id="{08E2CB20-F508-4F07-B4C3-DC1D6FFA399E}"/>
              </a:ext>
            </a:extLst>
          </p:cNvPr>
          <p:cNvSpPr txBox="1"/>
          <p:nvPr/>
        </p:nvSpPr>
        <p:spPr>
          <a:xfrm>
            <a:off x="430306" y="483578"/>
            <a:ext cx="13644281" cy="2080328"/>
          </a:xfrm>
          <a:prstGeom prst="rect">
            <a:avLst/>
          </a:prstGeom>
          <a:solidFill>
            <a:schemeClr val="bg2">
              <a:lumMod val="95000"/>
              <a:alpha val="32000"/>
            </a:schemeClr>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noAutofit/>
          </a:bodyPr>
          <a:lstStyle/>
          <a:p>
            <a:pPr marL="0" marR="0" indent="0" algn="l" defTabSz="821531" rtl="0" fontAlgn="auto" latinLnBrk="0" hangingPunct="0">
              <a:lnSpc>
                <a:spcPts val="10000"/>
              </a:lnSpc>
              <a:spcBef>
                <a:spcPts val="0"/>
              </a:spcBef>
              <a:spcAft>
                <a:spcPts val="0"/>
              </a:spcAft>
              <a:buClrTx/>
              <a:buSzTx/>
              <a:buFontTx/>
              <a:buNone/>
              <a:tabLst/>
            </a:pPr>
            <a:endParaRPr kumimoji="0" lang="en-US" sz="9600" b="1" i="0" u="none" strike="noStrike" cap="none" spc="-110" normalizeH="0" baseline="0" dirty="0">
              <a:ln>
                <a:noFill/>
              </a:ln>
              <a:solidFill>
                <a:srgbClr val="002060"/>
              </a:solidFill>
              <a:effectLst/>
              <a:uFillTx/>
              <a:latin typeface="Arial" panose="020B0604020202020204" pitchFamily="34" charset="0"/>
              <a:ea typeface="+mn-ea"/>
              <a:cs typeface="Arial" panose="020B0604020202020204" pitchFamily="34" charset="0"/>
              <a:sym typeface="Source Sans Pro"/>
            </a:endParaRPr>
          </a:p>
          <a:p>
            <a:pPr marL="0" marR="0" indent="0" algn="l" defTabSz="821531" rtl="0" fontAlgn="auto" latinLnBrk="0" hangingPunct="0">
              <a:lnSpc>
                <a:spcPts val="10000"/>
              </a:lnSpc>
              <a:spcBef>
                <a:spcPts val="0"/>
              </a:spcBef>
              <a:spcAft>
                <a:spcPts val="0"/>
              </a:spcAft>
              <a:buClrTx/>
              <a:buSzTx/>
              <a:buFontTx/>
              <a:buNone/>
              <a:tabLst/>
            </a:pPr>
            <a:endParaRPr lang="en-US" sz="9600" b="1" spc="-110" dirty="0">
              <a:solidFill>
                <a:srgbClr val="002060"/>
              </a:solidFill>
              <a:latin typeface="Arial" panose="020B0604020202020204" pitchFamily="34" charset="0"/>
              <a:ea typeface="+mn-ea"/>
              <a:cs typeface="Arial" panose="020B0604020202020204" pitchFamily="34" charset="0"/>
              <a:sym typeface="Source Sans Pro"/>
            </a:endParaRPr>
          </a:p>
          <a:p>
            <a:pPr marL="0" marR="0" indent="0" algn="l" defTabSz="821531" rtl="0" fontAlgn="auto" latinLnBrk="0" hangingPunct="0">
              <a:lnSpc>
                <a:spcPts val="10000"/>
              </a:lnSpc>
              <a:spcBef>
                <a:spcPts val="0"/>
              </a:spcBef>
              <a:spcAft>
                <a:spcPts val="0"/>
              </a:spcAft>
              <a:buClrTx/>
              <a:buSzTx/>
              <a:buFontTx/>
              <a:buNone/>
              <a:tabLst/>
            </a:pPr>
            <a:r>
              <a:rPr kumimoji="0" lang="en-US" sz="9600" b="1" i="0" u="none" strike="noStrike" cap="none" spc="-110" normalizeH="0" baseline="0" dirty="0">
                <a:ln>
                  <a:noFill/>
                </a:ln>
                <a:solidFill>
                  <a:srgbClr val="002060"/>
                </a:solidFill>
                <a:effectLst/>
                <a:uFillTx/>
                <a:latin typeface="Arial" panose="020B0604020202020204" pitchFamily="34" charset="0"/>
                <a:ea typeface="+mn-ea"/>
                <a:cs typeface="Arial" panose="020B0604020202020204" pitchFamily="34" charset="0"/>
                <a:sym typeface="Source Sans Pro"/>
              </a:rPr>
              <a:t>ABOUT US</a:t>
            </a:r>
          </a:p>
          <a:p>
            <a:pPr marL="0" marR="0" indent="0" algn="l" defTabSz="821531" rtl="0" fontAlgn="auto" latinLnBrk="0" hangingPunct="0">
              <a:lnSpc>
                <a:spcPts val="10000"/>
              </a:lnSpc>
              <a:spcBef>
                <a:spcPts val="0"/>
              </a:spcBef>
              <a:spcAft>
                <a:spcPts val="0"/>
              </a:spcAft>
              <a:buClrTx/>
              <a:buSzTx/>
              <a:buFontTx/>
              <a:buNone/>
              <a:tabLst/>
            </a:pPr>
            <a:endParaRPr lang="en-US" sz="3600" b="1" spc="-110" dirty="0">
              <a:solidFill>
                <a:srgbClr val="002060"/>
              </a:solidFill>
              <a:latin typeface="Arial" panose="020B0604020202020204" pitchFamily="34" charset="0"/>
              <a:ea typeface="+mn-ea"/>
              <a:cs typeface="Arial" panose="020B0604020202020204" pitchFamily="34" charset="0"/>
              <a:sym typeface="Source Sans Pro"/>
            </a:endParaRPr>
          </a:p>
          <a:p>
            <a:pPr marL="0" marR="0" indent="0" algn="l" defTabSz="821531" rtl="0" fontAlgn="auto" latinLnBrk="0" hangingPunct="0">
              <a:lnSpc>
                <a:spcPts val="10000"/>
              </a:lnSpc>
              <a:spcBef>
                <a:spcPts val="0"/>
              </a:spcBef>
              <a:spcAft>
                <a:spcPts val="0"/>
              </a:spcAft>
              <a:buClrTx/>
              <a:buSzTx/>
              <a:buFontTx/>
              <a:buNone/>
              <a:tabLst/>
            </a:pPr>
            <a:endParaRPr kumimoji="0" lang="en-US" sz="9600" b="1" i="0" u="none" strike="noStrike" cap="none" spc="-110" normalizeH="0" baseline="0" dirty="0">
              <a:ln>
                <a:noFill/>
              </a:ln>
              <a:solidFill>
                <a:srgbClr val="002060"/>
              </a:solidFill>
              <a:effectLst/>
              <a:uFillTx/>
              <a:latin typeface="Arial" panose="020B0604020202020204" pitchFamily="34" charset="0"/>
              <a:ea typeface="+mn-ea"/>
              <a:cs typeface="Arial" panose="020B0604020202020204" pitchFamily="34" charset="0"/>
              <a:sym typeface="Source Sans Pro"/>
            </a:endParaRPr>
          </a:p>
        </p:txBody>
      </p:sp>
      <p:sp>
        <p:nvSpPr>
          <p:cNvPr id="4" name="TextBox 3">
            <a:extLst>
              <a:ext uri="{FF2B5EF4-FFF2-40B4-BE49-F238E27FC236}">
                <a16:creationId xmlns:a16="http://schemas.microsoft.com/office/drawing/2014/main" id="{0FEF5B4A-4E50-4E6C-B41D-3E8D590890FE}"/>
              </a:ext>
            </a:extLst>
          </p:cNvPr>
          <p:cNvSpPr txBox="1"/>
          <p:nvPr/>
        </p:nvSpPr>
        <p:spPr>
          <a:xfrm>
            <a:off x="430305" y="3507244"/>
            <a:ext cx="13644281" cy="3837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l"/>
            <a:r>
              <a:rPr lang="en-GB" sz="2400" dirty="0">
                <a:solidFill>
                  <a:srgbClr val="002060"/>
                </a:solidFill>
              </a:rPr>
              <a:t>Widam Food Company Q.P.S.C. (the “Company”) was incorporated in accordance with the Resolution No. 75 of 2003 issued by the Minister of Economy and Finance of the State of Qatar as a Qatari Public Shareholding Company, and was registered at the Ministry of Economy and Commerce of the State of Qatar with the Commercial Registration No. 26911 dated 16 December 2003. The Company is domiciled in the State of Qatar, where it also has its principal place of business. Its registered office is at Fifth floor, Al </a:t>
            </a:r>
            <a:r>
              <a:rPr lang="en-GB" sz="2400" dirty="0" err="1">
                <a:solidFill>
                  <a:srgbClr val="002060"/>
                </a:solidFill>
              </a:rPr>
              <a:t>Shomoukh</a:t>
            </a:r>
            <a:r>
              <a:rPr lang="en-GB" sz="2400" dirty="0">
                <a:solidFill>
                  <a:srgbClr val="002060"/>
                </a:solidFill>
              </a:rPr>
              <a:t> Tower, Al Saad, Doha.</a:t>
            </a:r>
            <a:endParaRPr lang="en-US" sz="2400" dirty="0">
              <a:solidFill>
                <a:srgbClr val="002060"/>
              </a:solidFill>
            </a:endParaRPr>
          </a:p>
          <a:p>
            <a:pPr algn="l"/>
            <a:r>
              <a:rPr lang="en-GB" sz="2400" dirty="0">
                <a:solidFill>
                  <a:srgbClr val="002060"/>
                </a:solidFill>
              </a:rPr>
              <a:t> </a:t>
            </a:r>
            <a:endParaRPr lang="en-US" sz="2400" dirty="0">
              <a:solidFill>
                <a:srgbClr val="002060"/>
              </a:solidFill>
            </a:endParaRPr>
          </a:p>
          <a:p>
            <a:pPr algn="l"/>
            <a:r>
              <a:rPr lang="en-GB" sz="2400" dirty="0">
                <a:solidFill>
                  <a:srgbClr val="002060"/>
                </a:solidFill>
              </a:rPr>
              <a:t>The Company’s principal activities include the import and trade of livestock, meat and feeds. In addition the Company is engaged in the slaughter of sheep and cattle and supplying the local market with fresh meat and related products</a:t>
            </a:r>
            <a:endParaRPr kumimoji="0" lang="en-US" sz="2400" b="1" i="0" u="none" strike="noStrike" cap="none" spc="-110" normalizeH="0" baseline="0" dirty="0">
              <a:ln>
                <a:noFill/>
              </a:ln>
              <a:solidFill>
                <a:srgbClr val="002060"/>
              </a:solidFill>
              <a:effectLst/>
              <a:uFillTx/>
              <a:latin typeface="+mn-lt"/>
              <a:ea typeface="+mn-ea"/>
              <a:cs typeface="+mn-cs"/>
              <a:sym typeface="Source Sans Pro"/>
            </a:endParaRPr>
          </a:p>
        </p:txBody>
      </p:sp>
      <p:pic>
        <p:nvPicPr>
          <p:cNvPr id="13" name="Picture 12">
            <a:extLst>
              <a:ext uri="{FF2B5EF4-FFF2-40B4-BE49-F238E27FC236}">
                <a16:creationId xmlns:a16="http://schemas.microsoft.com/office/drawing/2014/main" id="{5B58363C-B7A2-4733-82D4-BA4A4C85F79E}"/>
              </a:ext>
            </a:extLst>
          </p:cNvPr>
          <p:cNvPicPr>
            <a:picLocks noChangeAspect="1"/>
          </p:cNvPicPr>
          <p:nvPr/>
        </p:nvPicPr>
        <p:blipFill>
          <a:blip r:embed="rId3"/>
          <a:stretch>
            <a:fillRect/>
          </a:stretch>
        </p:blipFill>
        <p:spPr>
          <a:xfrm>
            <a:off x="16633297" y="4885559"/>
            <a:ext cx="7607268" cy="4335340"/>
          </a:xfrm>
          <a:prstGeom prst="rect">
            <a:avLst/>
          </a:prstGeom>
          <a:ln>
            <a:noFill/>
          </a:ln>
        </p:spPr>
      </p:pic>
    </p:spTree>
    <p:extLst>
      <p:ext uri="{BB962C8B-B14F-4D97-AF65-F5344CB8AC3E}">
        <p14:creationId xmlns:p14="http://schemas.microsoft.com/office/powerpoint/2010/main" val="2070372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31">
            <a:extLst>
              <a:ext uri="{FF2B5EF4-FFF2-40B4-BE49-F238E27FC236}">
                <a16:creationId xmlns:a16="http://schemas.microsoft.com/office/drawing/2014/main" id="{21C969BF-6274-4130-A52A-04379AB4644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517"/>
                    </a14:imgEffect>
                  </a14:imgLayer>
                </a14:imgProps>
              </a:ext>
              <a:ext uri="{28A0092B-C50C-407E-A947-70E740481C1C}">
                <a14:useLocalDpi xmlns:a14="http://schemas.microsoft.com/office/drawing/2010/main" val="0"/>
              </a:ext>
            </a:extLst>
          </a:blip>
          <a:stretch>
            <a:fillRect/>
          </a:stretch>
        </p:blipFill>
        <p:spPr>
          <a:xfrm>
            <a:off x="7315200" y="3655014"/>
            <a:ext cx="5290417" cy="10060986"/>
          </a:xfrm>
          <a:prstGeom prst="rect">
            <a:avLst/>
          </a:prstGeom>
        </p:spPr>
      </p:pic>
      <p:sp>
        <p:nvSpPr>
          <p:cNvPr id="4" name="Title 3"/>
          <p:cNvSpPr>
            <a:spLocks noGrp="1"/>
          </p:cNvSpPr>
          <p:nvPr>
            <p:ph type="title"/>
          </p:nvPr>
        </p:nvSpPr>
        <p:spPr>
          <a:xfrm>
            <a:off x="0" y="0"/>
            <a:ext cx="24384000" cy="1828800"/>
          </a:xfrm>
        </p:spPr>
        <p:txBody>
          <a:bodyPr>
            <a:noAutofit/>
          </a:bodyPr>
          <a:lstStyle/>
          <a:p>
            <a:pPr marL="171450" algn="ctr"/>
            <a:r>
              <a:rPr lang="en-US" sz="7200" dirty="0">
                <a:solidFill>
                  <a:schemeClr val="bg2"/>
                </a:solidFill>
                <a:latin typeface="Arial Narrow" panose="020B0606020202030204" pitchFamily="34" charset="0"/>
                <a:ea typeface="Verdana" panose="020B0604030504040204" pitchFamily="34" charset="0"/>
                <a:cs typeface="Tahoma" panose="020B0604030504040204" pitchFamily="34" charset="0"/>
              </a:rPr>
              <a:t>Content</a:t>
            </a:r>
            <a:endParaRPr lang="en-US" sz="2800" dirty="0">
              <a:solidFill>
                <a:schemeClr val="bg2"/>
              </a:solidFill>
              <a:latin typeface="Arial Narrow" panose="020B0606020202030204" pitchFamily="34" charset="0"/>
              <a:ea typeface="Verdan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10A8A0C3-7554-4966-A480-BFA5F3B98049}"/>
              </a:ext>
            </a:extLst>
          </p:cNvPr>
          <p:cNvPicPr>
            <a:picLocks noChangeAspect="1"/>
          </p:cNvPicPr>
          <p:nvPr/>
        </p:nvPicPr>
        <p:blipFill rotWithShape="1">
          <a:blip r:embed="rId4"/>
          <a:srcRect l="62309" r="2651" b="34564"/>
          <a:stretch/>
        </p:blipFill>
        <p:spPr>
          <a:xfrm>
            <a:off x="18988597" y="364601"/>
            <a:ext cx="4443706" cy="1218574"/>
          </a:xfrm>
          <a:prstGeom prst="rect">
            <a:avLst/>
          </a:prstGeom>
        </p:spPr>
      </p:pic>
      <p:sp>
        <p:nvSpPr>
          <p:cNvPr id="7" name="Rectangle: Rounded Corners 6">
            <a:extLst>
              <a:ext uri="{FF2B5EF4-FFF2-40B4-BE49-F238E27FC236}">
                <a16:creationId xmlns:a16="http://schemas.microsoft.com/office/drawing/2014/main" id="{641EF853-5226-44BD-8A6B-7F845BC040B8}"/>
              </a:ext>
            </a:extLst>
          </p:cNvPr>
          <p:cNvSpPr/>
          <p:nvPr/>
        </p:nvSpPr>
        <p:spPr>
          <a:xfrm>
            <a:off x="0" y="2264363"/>
            <a:ext cx="13729256" cy="1390650"/>
          </a:xfrm>
          <a:prstGeom prst="roundRect">
            <a:avLst/>
          </a:prstGeom>
          <a:noFill/>
          <a:ln>
            <a:solidFill>
              <a:srgbClr val="002060"/>
            </a:solidFill>
          </a:ln>
          <a:effectLst>
            <a:outerShdw blurRad="1905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solidFill>
                  <a:srgbClr val="003523"/>
                </a:solidFill>
              </a:rPr>
              <a:t>Financial Performance Profit &amp; Loss</a:t>
            </a:r>
          </a:p>
        </p:txBody>
      </p:sp>
      <p:sp>
        <p:nvSpPr>
          <p:cNvPr id="16" name="Rectangle: Rounded Corners 15">
            <a:extLst>
              <a:ext uri="{FF2B5EF4-FFF2-40B4-BE49-F238E27FC236}">
                <a16:creationId xmlns:a16="http://schemas.microsoft.com/office/drawing/2014/main" id="{2EBF99D7-A7ED-4A39-974E-8717172296F8}"/>
              </a:ext>
            </a:extLst>
          </p:cNvPr>
          <p:cNvSpPr/>
          <p:nvPr/>
        </p:nvSpPr>
        <p:spPr>
          <a:xfrm>
            <a:off x="10654744" y="3731713"/>
            <a:ext cx="13729256" cy="1390650"/>
          </a:xfrm>
          <a:prstGeom prst="roundRect">
            <a:avLst/>
          </a:prstGeom>
          <a:noFill/>
          <a:ln>
            <a:solidFill>
              <a:srgbClr val="002060"/>
            </a:solidFill>
          </a:ln>
          <a:effectLst>
            <a:outerShdw blurRad="1905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solidFill>
                  <a:srgbClr val="003523"/>
                </a:solidFill>
              </a:rPr>
              <a:t>Statement of Financial Position</a:t>
            </a:r>
          </a:p>
        </p:txBody>
      </p:sp>
      <p:pic>
        <p:nvPicPr>
          <p:cNvPr id="18" name="Picture Placeholder 45">
            <a:extLst>
              <a:ext uri="{FF2B5EF4-FFF2-40B4-BE49-F238E27FC236}">
                <a16:creationId xmlns:a16="http://schemas.microsoft.com/office/drawing/2014/main" id="{9DD79A95-11E6-4AC5-9C8A-8E1DCA55D1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05618" y="6498876"/>
            <a:ext cx="4596532" cy="7217124"/>
          </a:xfrm>
          <a:prstGeom prst="rect">
            <a:avLst/>
          </a:prstGeom>
          <a:solidFill>
            <a:schemeClr val="bg1">
              <a:lumMod val="85000"/>
              <a:alpha val="12000"/>
            </a:schemeClr>
          </a:solidFill>
          <a:ln>
            <a:noFill/>
          </a:ln>
          <a:effectLst/>
        </p:spPr>
      </p:pic>
    </p:spTree>
    <p:extLst>
      <p:ext uri="{BB962C8B-B14F-4D97-AF65-F5344CB8AC3E}">
        <p14:creationId xmlns:p14="http://schemas.microsoft.com/office/powerpoint/2010/main" val="377782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1188931" y="598516"/>
            <a:ext cx="12203086" cy="1496292"/>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r" rtl="1"/>
            <a:r>
              <a:rPr lang="en-US" sz="4800" b="1" dirty="0">
                <a:solidFill>
                  <a:schemeClr val="accent5">
                    <a:lumMod val="50000"/>
                  </a:schemeClr>
                </a:solidFill>
              </a:rPr>
              <a:t>Financial Performance Half Year, 2023</a:t>
            </a:r>
          </a:p>
        </p:txBody>
      </p:sp>
      <p:cxnSp>
        <p:nvCxnSpPr>
          <p:cNvPr id="13" name="Straight Connector 12"/>
          <p:cNvCxnSpPr/>
          <p:nvPr/>
        </p:nvCxnSpPr>
        <p:spPr>
          <a:xfrm flipH="1">
            <a:off x="0" y="2094808"/>
            <a:ext cx="24384000" cy="0"/>
          </a:xfrm>
          <a:prstGeom prst="line">
            <a:avLst/>
          </a:prstGeom>
          <a:ln>
            <a:solidFill>
              <a:srgbClr val="002060"/>
            </a:solidFill>
          </a:ln>
        </p:spPr>
        <p:style>
          <a:lnRef idx="2">
            <a:schemeClr val="dk1"/>
          </a:lnRef>
          <a:fillRef idx="0">
            <a:schemeClr val="dk1"/>
          </a:fillRef>
          <a:effectRef idx="1">
            <a:schemeClr val="dk1"/>
          </a:effectRef>
          <a:fontRef idx="minor">
            <a:schemeClr val="tx1"/>
          </a:fontRef>
        </p:style>
      </p:cxnSp>
      <p:sp>
        <p:nvSpPr>
          <p:cNvPr id="9" name="Rectangle 8">
            <a:extLst>
              <a:ext uri="{FF2B5EF4-FFF2-40B4-BE49-F238E27FC236}">
                <a16:creationId xmlns:a16="http://schemas.microsoft.com/office/drawing/2014/main" id="{A1B5A819-462D-469D-81D8-7EFC6D53BE3C}"/>
              </a:ext>
            </a:extLst>
          </p:cNvPr>
          <p:cNvSpPr/>
          <p:nvPr/>
        </p:nvSpPr>
        <p:spPr>
          <a:xfrm>
            <a:off x="-1" y="12649200"/>
            <a:ext cx="24383998" cy="1066800"/>
          </a:xfrm>
          <a:prstGeom prst="rect">
            <a:avLst/>
          </a:prstGeom>
          <a:solidFill>
            <a:srgbClr val="17326C"/>
          </a:solidFill>
          <a:ln w="9525" cap="flat" cmpd="sng" algn="ctr">
            <a:noFill/>
            <a:prstDash val="solid"/>
          </a:ln>
          <a:effectLst>
            <a:outerShdw blurRad="40000" dist="23000" dir="5400000" rotWithShape="0">
              <a:srgbClr val="000000">
                <a:alpha val="35000"/>
              </a:srgbClr>
            </a:outerShdw>
          </a:effectLst>
        </p:spPr>
        <p:txBody>
          <a:bodyPr rtlCol="0" anchor="ctr"/>
          <a:lstStyle/>
          <a:p>
            <a:pPr defTabSz="914400" hangingPunct="1">
              <a:defRPr/>
            </a:pPr>
            <a:endParaRPr lang="en-GB" sz="3600">
              <a:solidFill>
                <a:prstClr val="white"/>
              </a:solidFill>
              <a:latin typeface="Calibri"/>
            </a:endParaRPr>
          </a:p>
        </p:txBody>
      </p:sp>
      <p:pic>
        <p:nvPicPr>
          <p:cNvPr id="10" name="Picture 9" descr="Widam Food.psd">
            <a:extLst>
              <a:ext uri="{FF2B5EF4-FFF2-40B4-BE49-F238E27FC236}">
                <a16:creationId xmlns:a16="http://schemas.microsoft.com/office/drawing/2014/main" id="{176E1A2F-C2E2-41BF-93B4-199F284D19CB}"/>
              </a:ext>
            </a:extLst>
          </p:cNvPr>
          <p:cNvPicPr>
            <a:picLocks noChangeAspect="1"/>
          </p:cNvPicPr>
          <p:nvPr/>
        </p:nvPicPr>
        <p:blipFill>
          <a:blip r:embed="rId2"/>
          <a:stretch>
            <a:fillRect/>
          </a:stretch>
        </p:blipFill>
        <p:spPr>
          <a:xfrm>
            <a:off x="927651" y="12629654"/>
            <a:ext cx="3374974" cy="1105892"/>
          </a:xfrm>
          <a:prstGeom prst="rect">
            <a:avLst/>
          </a:prstGeom>
        </p:spPr>
      </p:pic>
      <p:sp>
        <p:nvSpPr>
          <p:cNvPr id="12" name="Rectangle: Rounded Corners 11">
            <a:extLst>
              <a:ext uri="{FF2B5EF4-FFF2-40B4-BE49-F238E27FC236}">
                <a16:creationId xmlns:a16="http://schemas.microsoft.com/office/drawing/2014/main" id="{BF6FE731-95C1-46AD-A9FE-F88361D78559}"/>
              </a:ext>
            </a:extLst>
          </p:cNvPr>
          <p:cNvSpPr/>
          <p:nvPr/>
        </p:nvSpPr>
        <p:spPr>
          <a:xfrm>
            <a:off x="15005555" y="3143285"/>
            <a:ext cx="9378442" cy="7696690"/>
          </a:xfrm>
          <a:prstGeom prst="roundRect">
            <a:avLst/>
          </a:prstGeom>
          <a:noFill/>
          <a:ln>
            <a:solidFill>
              <a:srgbClr val="002060"/>
            </a:solidFill>
          </a:ln>
          <a:effectLst>
            <a:outerShdw blurRad="1905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u="sng" dirty="0">
                <a:solidFill>
                  <a:srgbClr val="003523"/>
                </a:solidFill>
              </a:rPr>
              <a:t>Q2/22 on Q2/23     Commentary</a:t>
            </a:r>
          </a:p>
          <a:p>
            <a:pPr marL="914400" indent="-914400">
              <a:buFont typeface="Wingdings" panose="05000000000000000000" pitchFamily="2" charset="2"/>
              <a:buChar char="v"/>
            </a:pPr>
            <a:endParaRPr lang="en-US" sz="3000" dirty="0">
              <a:solidFill>
                <a:srgbClr val="003523"/>
              </a:solidFill>
            </a:endParaRPr>
          </a:p>
          <a:p>
            <a:pPr marL="914400" indent="-914400">
              <a:buFont typeface="Wingdings" panose="05000000000000000000" pitchFamily="2" charset="2"/>
              <a:buChar char="v"/>
            </a:pPr>
            <a:r>
              <a:rPr lang="en-US" sz="3200" dirty="0">
                <a:solidFill>
                  <a:srgbClr val="003523"/>
                </a:solidFill>
              </a:rPr>
              <a:t>Total Revenue grew 11% ~ primarily driven by International Sales.</a:t>
            </a:r>
          </a:p>
          <a:p>
            <a:pPr marL="914400" indent="-914400">
              <a:buFont typeface="Wingdings" panose="05000000000000000000" pitchFamily="2" charset="2"/>
              <a:buChar char="v"/>
            </a:pPr>
            <a:endParaRPr lang="en-US" sz="2000" dirty="0">
              <a:solidFill>
                <a:srgbClr val="003523"/>
              </a:solidFill>
            </a:endParaRPr>
          </a:p>
          <a:p>
            <a:pPr marL="914400" indent="-914400">
              <a:buFont typeface="Wingdings" panose="05000000000000000000" pitchFamily="2" charset="2"/>
              <a:buChar char="v"/>
            </a:pPr>
            <a:r>
              <a:rPr lang="en-US" sz="3200" dirty="0">
                <a:solidFill>
                  <a:srgbClr val="003523"/>
                </a:solidFill>
              </a:rPr>
              <a:t>GM has been impacted, due to reduced demand leading to clearance of FIFA frozen stock,  near expiry clearance of Strategic Frozen stock on hand.</a:t>
            </a:r>
          </a:p>
          <a:p>
            <a:pPr marL="914400" indent="-914400">
              <a:buFont typeface="Wingdings" panose="05000000000000000000" pitchFamily="2" charset="2"/>
              <a:buChar char="v"/>
            </a:pPr>
            <a:endParaRPr lang="en-US" sz="2000" dirty="0">
              <a:solidFill>
                <a:srgbClr val="003523"/>
              </a:solidFill>
            </a:endParaRPr>
          </a:p>
          <a:p>
            <a:pPr marL="914400" indent="-914400">
              <a:buFont typeface="Wingdings" panose="05000000000000000000" pitchFamily="2" charset="2"/>
              <a:buChar char="v"/>
            </a:pPr>
            <a:r>
              <a:rPr lang="en-US" sz="3200" dirty="0">
                <a:solidFill>
                  <a:srgbClr val="003523"/>
                </a:solidFill>
              </a:rPr>
              <a:t>OpExp and G&amp;A cost management achieved a reduction of 7% YoY</a:t>
            </a:r>
          </a:p>
        </p:txBody>
      </p:sp>
      <p:pic>
        <p:nvPicPr>
          <p:cNvPr id="3" name="Picture 2">
            <a:extLst>
              <a:ext uri="{FF2B5EF4-FFF2-40B4-BE49-F238E27FC236}">
                <a16:creationId xmlns:a16="http://schemas.microsoft.com/office/drawing/2014/main" id="{7565FF2A-ACDD-4684-8FB7-CDD96D4147CC}"/>
              </a:ext>
            </a:extLst>
          </p:cNvPr>
          <p:cNvPicPr>
            <a:picLocks noChangeAspect="1"/>
          </p:cNvPicPr>
          <p:nvPr/>
        </p:nvPicPr>
        <p:blipFill>
          <a:blip r:embed="rId3"/>
          <a:stretch>
            <a:fillRect/>
          </a:stretch>
        </p:blipFill>
        <p:spPr>
          <a:xfrm>
            <a:off x="260407" y="3143284"/>
            <a:ext cx="14453882" cy="7689328"/>
          </a:xfrm>
          <a:prstGeom prst="rect">
            <a:avLst/>
          </a:prstGeom>
        </p:spPr>
      </p:pic>
    </p:spTree>
    <p:extLst>
      <p:ext uri="{BB962C8B-B14F-4D97-AF65-F5344CB8AC3E}">
        <p14:creationId xmlns:p14="http://schemas.microsoft.com/office/powerpoint/2010/main" val="166471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1742605" y="405376"/>
            <a:ext cx="12203086" cy="1496292"/>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r"/>
            <a:r>
              <a:rPr lang="ar-QA" sz="4800" b="1" dirty="0">
                <a:solidFill>
                  <a:schemeClr val="accent5">
                    <a:lumMod val="50000"/>
                  </a:schemeClr>
                </a:solidFill>
              </a:rPr>
              <a:t>الاداء المالى – نصف العام 2023 </a:t>
            </a:r>
            <a:endParaRPr lang="en-US" sz="4800" b="1" dirty="0">
              <a:solidFill>
                <a:schemeClr val="accent5">
                  <a:lumMod val="50000"/>
                </a:schemeClr>
              </a:solidFill>
            </a:endParaRPr>
          </a:p>
        </p:txBody>
      </p:sp>
      <p:cxnSp>
        <p:nvCxnSpPr>
          <p:cNvPr id="13" name="Straight Connector 12"/>
          <p:cNvCxnSpPr/>
          <p:nvPr/>
        </p:nvCxnSpPr>
        <p:spPr>
          <a:xfrm flipH="1">
            <a:off x="0" y="2094808"/>
            <a:ext cx="24384000" cy="0"/>
          </a:xfrm>
          <a:prstGeom prst="line">
            <a:avLst/>
          </a:prstGeom>
          <a:ln>
            <a:solidFill>
              <a:srgbClr val="002060"/>
            </a:solidFill>
          </a:ln>
        </p:spPr>
        <p:style>
          <a:lnRef idx="2">
            <a:schemeClr val="dk1"/>
          </a:lnRef>
          <a:fillRef idx="0">
            <a:schemeClr val="dk1"/>
          </a:fillRef>
          <a:effectRef idx="1">
            <a:schemeClr val="dk1"/>
          </a:effectRef>
          <a:fontRef idx="minor">
            <a:schemeClr val="tx1"/>
          </a:fontRef>
        </p:style>
      </p:cxnSp>
      <p:sp>
        <p:nvSpPr>
          <p:cNvPr id="9" name="Rectangle 8">
            <a:extLst>
              <a:ext uri="{FF2B5EF4-FFF2-40B4-BE49-F238E27FC236}">
                <a16:creationId xmlns:a16="http://schemas.microsoft.com/office/drawing/2014/main" id="{A1B5A819-462D-469D-81D8-7EFC6D53BE3C}"/>
              </a:ext>
            </a:extLst>
          </p:cNvPr>
          <p:cNvSpPr/>
          <p:nvPr/>
        </p:nvSpPr>
        <p:spPr>
          <a:xfrm>
            <a:off x="-1" y="12649200"/>
            <a:ext cx="24383998" cy="1066800"/>
          </a:xfrm>
          <a:prstGeom prst="rect">
            <a:avLst/>
          </a:prstGeom>
          <a:solidFill>
            <a:srgbClr val="17326C"/>
          </a:solidFill>
          <a:ln w="9525" cap="flat" cmpd="sng" algn="ctr">
            <a:noFill/>
            <a:prstDash val="solid"/>
          </a:ln>
          <a:effectLst>
            <a:outerShdw blurRad="40000" dist="23000" dir="5400000" rotWithShape="0">
              <a:srgbClr val="000000">
                <a:alpha val="35000"/>
              </a:srgbClr>
            </a:outerShdw>
          </a:effectLst>
        </p:spPr>
        <p:txBody>
          <a:bodyPr rtlCol="0" anchor="ctr"/>
          <a:lstStyle/>
          <a:p>
            <a:pPr defTabSz="914400" hangingPunct="1">
              <a:defRPr/>
            </a:pPr>
            <a:endParaRPr lang="en-GB" sz="3600">
              <a:solidFill>
                <a:prstClr val="white"/>
              </a:solidFill>
              <a:latin typeface="Calibri"/>
            </a:endParaRPr>
          </a:p>
        </p:txBody>
      </p:sp>
      <p:pic>
        <p:nvPicPr>
          <p:cNvPr id="10" name="Picture 9" descr="Widam Food.psd">
            <a:extLst>
              <a:ext uri="{FF2B5EF4-FFF2-40B4-BE49-F238E27FC236}">
                <a16:creationId xmlns:a16="http://schemas.microsoft.com/office/drawing/2014/main" id="{176E1A2F-C2E2-41BF-93B4-199F284D19CB}"/>
              </a:ext>
            </a:extLst>
          </p:cNvPr>
          <p:cNvPicPr>
            <a:picLocks noChangeAspect="1"/>
          </p:cNvPicPr>
          <p:nvPr/>
        </p:nvPicPr>
        <p:blipFill>
          <a:blip r:embed="rId2"/>
          <a:stretch>
            <a:fillRect/>
          </a:stretch>
        </p:blipFill>
        <p:spPr>
          <a:xfrm>
            <a:off x="927651" y="12629654"/>
            <a:ext cx="3374974" cy="1105892"/>
          </a:xfrm>
          <a:prstGeom prst="rect">
            <a:avLst/>
          </a:prstGeom>
        </p:spPr>
      </p:pic>
      <p:sp>
        <p:nvSpPr>
          <p:cNvPr id="12" name="Rectangle: Rounded Corners 11">
            <a:extLst>
              <a:ext uri="{FF2B5EF4-FFF2-40B4-BE49-F238E27FC236}">
                <a16:creationId xmlns:a16="http://schemas.microsoft.com/office/drawing/2014/main" id="{BF6FE731-95C1-46AD-A9FE-F88361D78559}"/>
              </a:ext>
            </a:extLst>
          </p:cNvPr>
          <p:cNvSpPr/>
          <p:nvPr/>
        </p:nvSpPr>
        <p:spPr>
          <a:xfrm>
            <a:off x="15005555" y="3143285"/>
            <a:ext cx="9378442" cy="7696690"/>
          </a:xfrm>
          <a:prstGeom prst="roundRect">
            <a:avLst/>
          </a:prstGeom>
          <a:noFill/>
          <a:ln>
            <a:solidFill>
              <a:srgbClr val="002060"/>
            </a:solidFill>
          </a:ln>
          <a:effectLst>
            <a:outerShdw blurRad="1905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QA" sz="3200" b="1" u="sng" dirty="0">
                <a:solidFill>
                  <a:srgbClr val="003523"/>
                </a:solidFill>
                <a:effectLst>
                  <a:outerShdw blurRad="38100" dist="38100" dir="2700000" algn="tl">
                    <a:srgbClr val="000000">
                      <a:alpha val="43137"/>
                    </a:srgbClr>
                  </a:outerShdw>
                </a:effectLst>
              </a:rPr>
              <a:t>التعليق على الربع الثانى2023 مقارنة بالربع الثانى 2022 </a:t>
            </a:r>
          </a:p>
          <a:p>
            <a:pPr algn="r" rtl="1"/>
            <a:endParaRPr lang="ar-QA" sz="3200" b="1" dirty="0">
              <a:solidFill>
                <a:srgbClr val="003523"/>
              </a:solidFill>
              <a:effectLst>
                <a:outerShdw blurRad="38100" dist="38100" dir="2700000" algn="tl">
                  <a:srgbClr val="000000">
                    <a:alpha val="43137"/>
                  </a:srgbClr>
                </a:outerShdw>
              </a:effectLst>
            </a:endParaRPr>
          </a:p>
          <a:p>
            <a:pPr marL="571500" indent="-571500" algn="r" rtl="1">
              <a:buFontTx/>
              <a:buChar char="-"/>
            </a:pPr>
            <a:r>
              <a:rPr lang="ar-QA" sz="3200" b="1" dirty="0">
                <a:solidFill>
                  <a:srgbClr val="003523"/>
                </a:solidFill>
                <a:effectLst>
                  <a:outerShdw blurRad="38100" dist="38100" dir="2700000" algn="tl">
                    <a:srgbClr val="000000">
                      <a:alpha val="43137"/>
                    </a:srgbClr>
                  </a:outerShdw>
                </a:effectLst>
              </a:rPr>
              <a:t>نمو إجمالي الإيرادات بنسبة 11٪ مدفوعا بالمقام الاول  بالمبيعات الدولية </a:t>
            </a:r>
          </a:p>
          <a:p>
            <a:pPr marL="571500" indent="-571500" algn="r" rtl="1">
              <a:buFontTx/>
              <a:buChar char="-"/>
            </a:pPr>
            <a:r>
              <a:rPr lang="ar-QA" sz="3200" b="1" dirty="0">
                <a:solidFill>
                  <a:srgbClr val="003523"/>
                </a:solidFill>
                <a:effectLst>
                  <a:outerShdw blurRad="38100" dist="38100" dir="2700000" algn="tl">
                    <a:srgbClr val="000000">
                      <a:alpha val="43137"/>
                    </a:srgbClr>
                  </a:outerShdw>
                </a:effectLst>
              </a:rPr>
              <a:t>.لقد تأثرالهامش الاجمالى للربح ، نتيجة الى انخفاض الطلب الذى  أدى إلى انهاء المخزون المجمد الخاص  بفترة كاس العالم ، المخزون الإستراتيجي المجمد  المقارب على انتهاء فترة الصلاحية</a:t>
            </a:r>
          </a:p>
          <a:p>
            <a:pPr marL="571500" indent="-571500" algn="r" rtl="1">
              <a:buFontTx/>
              <a:buChar char="-"/>
            </a:pPr>
            <a:r>
              <a:rPr lang="ar-QA" sz="3200" b="1" dirty="0">
                <a:solidFill>
                  <a:srgbClr val="003523"/>
                </a:solidFill>
                <a:effectLst>
                  <a:outerShdw blurRad="38100" dist="38100" dir="2700000" algn="tl">
                    <a:srgbClr val="000000">
                      <a:alpha val="43137"/>
                    </a:srgbClr>
                  </a:outerShdw>
                </a:effectLst>
              </a:rPr>
              <a:t>حققت إدارة التكاليف التشغيلية و الادارية و العمومية انخفاضًا بنسبة </a:t>
            </a:r>
            <a:r>
              <a:rPr lang="en-US" sz="3200" b="1" dirty="0">
                <a:solidFill>
                  <a:srgbClr val="003523"/>
                </a:solidFill>
                <a:effectLst>
                  <a:outerShdw blurRad="38100" dist="38100" dir="2700000" algn="tl">
                    <a:srgbClr val="000000">
                      <a:alpha val="43137"/>
                    </a:srgbClr>
                  </a:outerShdw>
                </a:effectLst>
              </a:rPr>
              <a:t>7</a:t>
            </a:r>
            <a:r>
              <a:rPr lang="ar-QA" sz="3200" b="1" dirty="0">
                <a:solidFill>
                  <a:srgbClr val="003523"/>
                </a:solidFill>
                <a:effectLst>
                  <a:outerShdw blurRad="38100" dist="38100" dir="2700000" algn="tl">
                    <a:srgbClr val="000000">
                      <a:alpha val="43137"/>
                    </a:srgbClr>
                  </a:outerShdw>
                </a:effectLst>
              </a:rPr>
              <a:t>٪ على أساس سنوي.</a:t>
            </a:r>
            <a:endParaRPr lang="en-US" sz="2800" dirty="0">
              <a:solidFill>
                <a:srgbClr val="003523"/>
              </a:solidFill>
            </a:endParaRPr>
          </a:p>
        </p:txBody>
      </p:sp>
      <p:pic>
        <p:nvPicPr>
          <p:cNvPr id="3" name="Picture 2">
            <a:extLst>
              <a:ext uri="{FF2B5EF4-FFF2-40B4-BE49-F238E27FC236}">
                <a16:creationId xmlns:a16="http://schemas.microsoft.com/office/drawing/2014/main" id="{827BF030-D94E-4772-9AFB-376BCC89D802}"/>
              </a:ext>
            </a:extLst>
          </p:cNvPr>
          <p:cNvPicPr>
            <a:picLocks noChangeAspect="1"/>
          </p:cNvPicPr>
          <p:nvPr/>
        </p:nvPicPr>
        <p:blipFill>
          <a:blip r:embed="rId3"/>
          <a:stretch>
            <a:fillRect/>
          </a:stretch>
        </p:blipFill>
        <p:spPr>
          <a:xfrm>
            <a:off x="1" y="2572028"/>
            <a:ext cx="14573250" cy="8839200"/>
          </a:xfrm>
          <a:prstGeom prst="rect">
            <a:avLst/>
          </a:prstGeom>
        </p:spPr>
      </p:pic>
    </p:spTree>
    <p:extLst>
      <p:ext uri="{BB962C8B-B14F-4D97-AF65-F5344CB8AC3E}">
        <p14:creationId xmlns:p14="http://schemas.microsoft.com/office/powerpoint/2010/main" val="365587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44475" y="656578"/>
            <a:ext cx="23750586" cy="1496292"/>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rtl="1"/>
            <a:r>
              <a:rPr lang="en-US" sz="4800" dirty="0">
                <a:solidFill>
                  <a:schemeClr val="accent5">
                    <a:lumMod val="50000"/>
                  </a:schemeClr>
                </a:solidFill>
              </a:rPr>
              <a:t>Statement of Financial Position                                                                   30 JUNE 2023</a:t>
            </a:r>
            <a:endParaRPr lang="ar-QA" sz="4800" dirty="0">
              <a:solidFill>
                <a:schemeClr val="accent5">
                  <a:lumMod val="50000"/>
                </a:schemeClr>
              </a:solidFill>
            </a:endParaRPr>
          </a:p>
          <a:p>
            <a:pPr rtl="1"/>
            <a:endParaRPr lang="ar-QA" sz="4800" dirty="0">
              <a:solidFill>
                <a:schemeClr val="accent5">
                  <a:lumMod val="50000"/>
                </a:schemeClr>
              </a:solidFill>
            </a:endParaRPr>
          </a:p>
        </p:txBody>
      </p:sp>
      <p:cxnSp>
        <p:nvCxnSpPr>
          <p:cNvPr id="13" name="Straight Connector 12"/>
          <p:cNvCxnSpPr/>
          <p:nvPr/>
        </p:nvCxnSpPr>
        <p:spPr>
          <a:xfrm flipH="1">
            <a:off x="0" y="2094808"/>
            <a:ext cx="24384000" cy="0"/>
          </a:xfrm>
          <a:prstGeom prst="line">
            <a:avLst/>
          </a:prstGeom>
          <a:ln>
            <a:solidFill>
              <a:srgbClr val="002060"/>
            </a:solidFill>
          </a:ln>
        </p:spPr>
        <p:style>
          <a:lnRef idx="2">
            <a:schemeClr val="dk1"/>
          </a:lnRef>
          <a:fillRef idx="0">
            <a:schemeClr val="dk1"/>
          </a:fillRef>
          <a:effectRef idx="1">
            <a:schemeClr val="dk1"/>
          </a:effectRef>
          <a:fontRef idx="minor">
            <a:schemeClr val="tx1"/>
          </a:fontRef>
        </p:style>
      </p:cxnSp>
      <p:sp>
        <p:nvSpPr>
          <p:cNvPr id="9" name="Rectangle 8">
            <a:extLst>
              <a:ext uri="{FF2B5EF4-FFF2-40B4-BE49-F238E27FC236}">
                <a16:creationId xmlns:a16="http://schemas.microsoft.com/office/drawing/2014/main" id="{A1B5A819-462D-469D-81D8-7EFC6D53BE3C}"/>
              </a:ext>
            </a:extLst>
          </p:cNvPr>
          <p:cNvSpPr/>
          <p:nvPr/>
        </p:nvSpPr>
        <p:spPr>
          <a:xfrm>
            <a:off x="-1" y="12649200"/>
            <a:ext cx="24383998" cy="1066800"/>
          </a:xfrm>
          <a:prstGeom prst="rect">
            <a:avLst/>
          </a:prstGeom>
          <a:solidFill>
            <a:srgbClr val="17326C"/>
          </a:solidFill>
          <a:ln w="9525" cap="flat" cmpd="sng" algn="ctr">
            <a:noFill/>
            <a:prstDash val="solid"/>
          </a:ln>
          <a:effectLst>
            <a:outerShdw blurRad="40000" dist="23000" dir="5400000" rotWithShape="0">
              <a:srgbClr val="000000">
                <a:alpha val="35000"/>
              </a:srgbClr>
            </a:outerShdw>
          </a:effectLst>
        </p:spPr>
        <p:txBody>
          <a:bodyPr rtlCol="0" anchor="ctr"/>
          <a:lstStyle/>
          <a:p>
            <a:pPr defTabSz="914400" hangingPunct="1">
              <a:defRPr/>
            </a:pPr>
            <a:endParaRPr lang="en-GB" sz="3600">
              <a:solidFill>
                <a:prstClr val="white"/>
              </a:solidFill>
              <a:latin typeface="Calibri"/>
            </a:endParaRPr>
          </a:p>
        </p:txBody>
      </p:sp>
      <p:pic>
        <p:nvPicPr>
          <p:cNvPr id="10" name="Picture 9" descr="Widam Food.psd">
            <a:extLst>
              <a:ext uri="{FF2B5EF4-FFF2-40B4-BE49-F238E27FC236}">
                <a16:creationId xmlns:a16="http://schemas.microsoft.com/office/drawing/2014/main" id="{176E1A2F-C2E2-41BF-93B4-199F284D19CB}"/>
              </a:ext>
            </a:extLst>
          </p:cNvPr>
          <p:cNvPicPr>
            <a:picLocks noChangeAspect="1"/>
          </p:cNvPicPr>
          <p:nvPr/>
        </p:nvPicPr>
        <p:blipFill>
          <a:blip r:embed="rId3"/>
          <a:stretch>
            <a:fillRect/>
          </a:stretch>
        </p:blipFill>
        <p:spPr>
          <a:xfrm>
            <a:off x="927651" y="12629654"/>
            <a:ext cx="3374974" cy="1105892"/>
          </a:xfrm>
          <a:prstGeom prst="rect">
            <a:avLst/>
          </a:prstGeom>
        </p:spPr>
      </p:pic>
      <p:sp>
        <p:nvSpPr>
          <p:cNvPr id="12" name="Rectangle: Rounded Corners 11">
            <a:extLst>
              <a:ext uri="{FF2B5EF4-FFF2-40B4-BE49-F238E27FC236}">
                <a16:creationId xmlns:a16="http://schemas.microsoft.com/office/drawing/2014/main" id="{8FEF924E-CAEF-421C-BEF9-D2A6CF368855}"/>
              </a:ext>
            </a:extLst>
          </p:cNvPr>
          <p:cNvSpPr/>
          <p:nvPr/>
        </p:nvSpPr>
        <p:spPr>
          <a:xfrm>
            <a:off x="16186380" y="2544422"/>
            <a:ext cx="8038592" cy="9462044"/>
          </a:xfrm>
          <a:prstGeom prst="roundRect">
            <a:avLst/>
          </a:prstGeom>
          <a:noFill/>
          <a:ln>
            <a:solidFill>
              <a:srgbClr val="002060"/>
            </a:solidFill>
          </a:ln>
          <a:effectLst>
            <a:outerShdw blurRad="1905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u="sng" dirty="0">
                <a:solidFill>
                  <a:srgbClr val="003523"/>
                </a:solidFill>
                <a:effectLst>
                  <a:outerShdw blurRad="38100" dist="38100" dir="2700000" algn="tl">
                    <a:srgbClr val="000000">
                      <a:alpha val="43137"/>
                    </a:srgbClr>
                  </a:outerShdw>
                </a:effectLst>
              </a:rPr>
              <a:t>Q4/22   vs   Q2/23     Commentary</a:t>
            </a:r>
          </a:p>
          <a:p>
            <a:pPr marL="914400" indent="-914400">
              <a:buFont typeface="Wingdings" panose="05000000000000000000" pitchFamily="2" charset="2"/>
              <a:buChar char="v"/>
            </a:pPr>
            <a:endParaRPr lang="en-US" sz="3000" dirty="0">
              <a:solidFill>
                <a:srgbClr val="003523"/>
              </a:solidFill>
            </a:endParaRPr>
          </a:p>
          <a:p>
            <a:pPr marL="914400" indent="-914400">
              <a:buFont typeface="Wingdings" panose="05000000000000000000" pitchFamily="2" charset="2"/>
              <a:buChar char="v"/>
            </a:pPr>
            <a:r>
              <a:rPr lang="en-US" sz="2800" i="1" u="sng" dirty="0">
                <a:solidFill>
                  <a:srgbClr val="003523"/>
                </a:solidFill>
              </a:rPr>
              <a:t>Inventory  (Var: 35 M reduction)</a:t>
            </a:r>
            <a:endParaRPr lang="en-US" sz="2800" dirty="0">
              <a:solidFill>
                <a:srgbClr val="003523"/>
              </a:solidFill>
            </a:endParaRPr>
          </a:p>
          <a:p>
            <a:r>
              <a:rPr lang="en-US" sz="2800" dirty="0">
                <a:solidFill>
                  <a:srgbClr val="003523"/>
                </a:solidFill>
              </a:rPr>
              <a:t>           During HY 2023, actions carried out</a:t>
            </a:r>
          </a:p>
          <a:p>
            <a:r>
              <a:rPr lang="en-US" sz="2800" dirty="0">
                <a:solidFill>
                  <a:srgbClr val="003523"/>
                </a:solidFill>
              </a:rPr>
              <a:t>           to clear unsold Inventory as of Dec-22. </a:t>
            </a:r>
          </a:p>
          <a:p>
            <a:r>
              <a:rPr lang="en-US" sz="2800" dirty="0">
                <a:solidFill>
                  <a:srgbClr val="003523"/>
                </a:solidFill>
              </a:rPr>
              <a:t>           Reduction in FIFA acquired Inventory, </a:t>
            </a:r>
          </a:p>
          <a:p>
            <a:r>
              <a:rPr lang="en-US" sz="2800" dirty="0">
                <a:solidFill>
                  <a:srgbClr val="003523"/>
                </a:solidFill>
              </a:rPr>
              <a:t>           Australian Livestock and excess Frozen </a:t>
            </a:r>
          </a:p>
          <a:p>
            <a:r>
              <a:rPr lang="en-US" sz="2800" dirty="0">
                <a:solidFill>
                  <a:srgbClr val="003523"/>
                </a:solidFill>
              </a:rPr>
              <a:t>           Chicken stock.</a:t>
            </a:r>
          </a:p>
          <a:p>
            <a:endParaRPr lang="en-US" sz="2800" dirty="0">
              <a:solidFill>
                <a:srgbClr val="003523"/>
              </a:solidFill>
            </a:endParaRPr>
          </a:p>
          <a:p>
            <a:pPr marL="914400" indent="-914400">
              <a:buFont typeface="Wingdings" panose="05000000000000000000" pitchFamily="2" charset="2"/>
              <a:buChar char="v"/>
            </a:pPr>
            <a:r>
              <a:rPr lang="en-US" sz="2800" i="1" u="sng" dirty="0">
                <a:solidFill>
                  <a:srgbClr val="003523"/>
                </a:solidFill>
              </a:rPr>
              <a:t>AR &amp; Prepayments (Var: 78 M increase)</a:t>
            </a:r>
            <a:endParaRPr lang="en-US" sz="2800" dirty="0">
              <a:solidFill>
                <a:srgbClr val="003523"/>
              </a:solidFill>
            </a:endParaRPr>
          </a:p>
          <a:p>
            <a:r>
              <a:rPr lang="en-US" sz="2800" dirty="0">
                <a:solidFill>
                  <a:srgbClr val="003523"/>
                </a:solidFill>
              </a:rPr>
              <a:t>           Mubadra receivable from State of Qatar  </a:t>
            </a:r>
          </a:p>
          <a:p>
            <a:r>
              <a:rPr lang="en-US" sz="2800" dirty="0">
                <a:solidFill>
                  <a:srgbClr val="003523"/>
                </a:solidFill>
              </a:rPr>
              <a:t>            QR 30 mil (21 M rcvd). </a:t>
            </a:r>
          </a:p>
          <a:p>
            <a:r>
              <a:rPr lang="en-US" sz="2800" dirty="0">
                <a:solidFill>
                  <a:srgbClr val="003523"/>
                </a:solidFill>
              </a:rPr>
              <a:t>            Eid Al Adha projects for Qatar Charity 5.5 </a:t>
            </a:r>
          </a:p>
          <a:p>
            <a:r>
              <a:rPr lang="en-US" sz="2800" dirty="0">
                <a:solidFill>
                  <a:srgbClr val="003523"/>
                </a:solidFill>
              </a:rPr>
              <a:t>            mil, International Clients for Adha sales </a:t>
            </a:r>
          </a:p>
          <a:p>
            <a:r>
              <a:rPr lang="en-US" sz="2800" dirty="0">
                <a:solidFill>
                  <a:srgbClr val="003523"/>
                </a:solidFill>
              </a:rPr>
              <a:t>            18 mil (7 mil rcvd). </a:t>
            </a:r>
          </a:p>
          <a:p>
            <a:r>
              <a:rPr lang="en-US" sz="2800" dirty="0">
                <a:solidFill>
                  <a:srgbClr val="003523"/>
                </a:solidFill>
              </a:rPr>
              <a:t>           Advance to suppliers, mainly Indian </a:t>
            </a:r>
          </a:p>
          <a:p>
            <a:r>
              <a:rPr lang="en-US" sz="2800" dirty="0">
                <a:solidFill>
                  <a:srgbClr val="003523"/>
                </a:solidFill>
              </a:rPr>
              <a:t>           supplier at QR 53 mil.</a:t>
            </a:r>
          </a:p>
          <a:p>
            <a:pPr marL="1828800" lvl="1" indent="-914400">
              <a:buFont typeface="Wingdings" panose="05000000000000000000" pitchFamily="2" charset="2"/>
              <a:buChar char="v"/>
            </a:pPr>
            <a:endParaRPr lang="en-US" sz="2000" dirty="0">
              <a:solidFill>
                <a:srgbClr val="003523"/>
              </a:solidFill>
            </a:endParaRPr>
          </a:p>
        </p:txBody>
      </p:sp>
      <p:graphicFrame>
        <p:nvGraphicFramePr>
          <p:cNvPr id="3" name="Object 2">
            <a:extLst>
              <a:ext uri="{FF2B5EF4-FFF2-40B4-BE49-F238E27FC236}">
                <a16:creationId xmlns:a16="http://schemas.microsoft.com/office/drawing/2014/main" id="{90C8F7BA-BB03-4854-892C-252B10DE14C5}"/>
              </a:ext>
            </a:extLst>
          </p:cNvPr>
          <p:cNvGraphicFramePr>
            <a:graphicFrameLocks noChangeAspect="1"/>
          </p:cNvGraphicFramePr>
          <p:nvPr>
            <p:extLst/>
          </p:nvPr>
        </p:nvGraphicFramePr>
        <p:xfrm>
          <a:off x="244473" y="3315251"/>
          <a:ext cx="15501662" cy="8108110"/>
        </p:xfrm>
        <a:graphic>
          <a:graphicData uri="http://schemas.openxmlformats.org/presentationml/2006/ole">
            <mc:AlternateContent xmlns:mc="http://schemas.openxmlformats.org/markup-compatibility/2006">
              <mc:Choice xmlns:v="urn:schemas-microsoft-com:vml" Requires="v">
                <p:oleObj spid="_x0000_s1028" name="Binary Worksheet" r:id="rId4" imgW="6667688" imgH="3247864" progId="Excel.SheetBinaryMacroEnabled.12">
                  <p:embed/>
                </p:oleObj>
              </mc:Choice>
              <mc:Fallback>
                <p:oleObj name="Binary Worksheet" r:id="rId4" imgW="6667688" imgH="3247864" progId="Excel.SheetBinaryMacroEnabled.12">
                  <p:embed/>
                  <p:pic>
                    <p:nvPicPr>
                      <p:cNvPr id="3" name="Object 2">
                        <a:extLst>
                          <a:ext uri="{FF2B5EF4-FFF2-40B4-BE49-F238E27FC236}">
                            <a16:creationId xmlns:a16="http://schemas.microsoft.com/office/drawing/2014/main" id="{90C8F7BA-BB03-4854-892C-252B10DE14C5}"/>
                          </a:ext>
                        </a:extLst>
                      </p:cNvPr>
                      <p:cNvPicPr/>
                      <p:nvPr/>
                    </p:nvPicPr>
                    <p:blipFill>
                      <a:blip r:embed="rId5"/>
                      <a:stretch>
                        <a:fillRect/>
                      </a:stretch>
                    </p:blipFill>
                    <p:spPr>
                      <a:xfrm>
                        <a:off x="244473" y="3315251"/>
                        <a:ext cx="15501662" cy="8108110"/>
                      </a:xfrm>
                      <a:prstGeom prst="rect">
                        <a:avLst/>
                      </a:prstGeom>
                    </p:spPr>
                  </p:pic>
                </p:oleObj>
              </mc:Fallback>
            </mc:AlternateContent>
          </a:graphicData>
        </a:graphic>
      </p:graphicFrame>
    </p:spTree>
    <p:extLst>
      <p:ext uri="{BB962C8B-B14F-4D97-AF65-F5344CB8AC3E}">
        <p14:creationId xmlns:p14="http://schemas.microsoft.com/office/powerpoint/2010/main" val="326300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44475" y="656578"/>
            <a:ext cx="23750586" cy="1496292"/>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r" rtl="1"/>
            <a:r>
              <a:rPr lang="ar-QA" sz="4800" dirty="0">
                <a:solidFill>
                  <a:schemeClr val="accent5">
                    <a:lumMod val="50000"/>
                  </a:schemeClr>
                </a:solidFill>
              </a:rPr>
              <a:t>بيان المركز المالى                                                                                     30 يونيو 2023</a:t>
            </a:r>
          </a:p>
          <a:p>
            <a:pPr rtl="1"/>
            <a:endParaRPr lang="ar-QA" sz="4800" dirty="0">
              <a:solidFill>
                <a:schemeClr val="accent5">
                  <a:lumMod val="50000"/>
                </a:schemeClr>
              </a:solidFill>
            </a:endParaRPr>
          </a:p>
        </p:txBody>
      </p:sp>
      <p:cxnSp>
        <p:nvCxnSpPr>
          <p:cNvPr id="13" name="Straight Connector 12"/>
          <p:cNvCxnSpPr/>
          <p:nvPr/>
        </p:nvCxnSpPr>
        <p:spPr>
          <a:xfrm flipH="1">
            <a:off x="0" y="2094808"/>
            <a:ext cx="24384000" cy="0"/>
          </a:xfrm>
          <a:prstGeom prst="line">
            <a:avLst/>
          </a:prstGeom>
          <a:ln>
            <a:solidFill>
              <a:srgbClr val="002060"/>
            </a:solidFill>
          </a:ln>
        </p:spPr>
        <p:style>
          <a:lnRef idx="2">
            <a:schemeClr val="dk1"/>
          </a:lnRef>
          <a:fillRef idx="0">
            <a:schemeClr val="dk1"/>
          </a:fillRef>
          <a:effectRef idx="1">
            <a:schemeClr val="dk1"/>
          </a:effectRef>
          <a:fontRef idx="minor">
            <a:schemeClr val="tx1"/>
          </a:fontRef>
        </p:style>
      </p:cxnSp>
      <p:sp>
        <p:nvSpPr>
          <p:cNvPr id="9" name="Rectangle 8">
            <a:extLst>
              <a:ext uri="{FF2B5EF4-FFF2-40B4-BE49-F238E27FC236}">
                <a16:creationId xmlns:a16="http://schemas.microsoft.com/office/drawing/2014/main" id="{A1B5A819-462D-469D-81D8-7EFC6D53BE3C}"/>
              </a:ext>
            </a:extLst>
          </p:cNvPr>
          <p:cNvSpPr/>
          <p:nvPr/>
        </p:nvSpPr>
        <p:spPr>
          <a:xfrm>
            <a:off x="-1" y="12649200"/>
            <a:ext cx="24383998" cy="1066800"/>
          </a:xfrm>
          <a:prstGeom prst="rect">
            <a:avLst/>
          </a:prstGeom>
          <a:solidFill>
            <a:srgbClr val="17326C"/>
          </a:solidFill>
          <a:ln w="9525" cap="flat" cmpd="sng" algn="ctr">
            <a:noFill/>
            <a:prstDash val="solid"/>
          </a:ln>
          <a:effectLst>
            <a:outerShdw blurRad="40000" dist="23000" dir="5400000" rotWithShape="0">
              <a:srgbClr val="000000">
                <a:alpha val="35000"/>
              </a:srgbClr>
            </a:outerShdw>
          </a:effectLst>
        </p:spPr>
        <p:txBody>
          <a:bodyPr rtlCol="0" anchor="ctr"/>
          <a:lstStyle/>
          <a:p>
            <a:pPr defTabSz="914400" hangingPunct="1">
              <a:defRPr/>
            </a:pPr>
            <a:endParaRPr lang="en-GB" sz="3600">
              <a:solidFill>
                <a:prstClr val="white"/>
              </a:solidFill>
              <a:latin typeface="Calibri"/>
            </a:endParaRPr>
          </a:p>
        </p:txBody>
      </p:sp>
      <p:pic>
        <p:nvPicPr>
          <p:cNvPr id="10" name="Picture 9" descr="Widam Food.psd">
            <a:extLst>
              <a:ext uri="{FF2B5EF4-FFF2-40B4-BE49-F238E27FC236}">
                <a16:creationId xmlns:a16="http://schemas.microsoft.com/office/drawing/2014/main" id="{176E1A2F-C2E2-41BF-93B4-199F284D19CB}"/>
              </a:ext>
            </a:extLst>
          </p:cNvPr>
          <p:cNvPicPr>
            <a:picLocks noChangeAspect="1"/>
          </p:cNvPicPr>
          <p:nvPr/>
        </p:nvPicPr>
        <p:blipFill>
          <a:blip r:embed="rId2"/>
          <a:stretch>
            <a:fillRect/>
          </a:stretch>
        </p:blipFill>
        <p:spPr>
          <a:xfrm>
            <a:off x="927651" y="12629654"/>
            <a:ext cx="3374974" cy="1105892"/>
          </a:xfrm>
          <a:prstGeom prst="rect">
            <a:avLst/>
          </a:prstGeom>
        </p:spPr>
      </p:pic>
      <p:sp>
        <p:nvSpPr>
          <p:cNvPr id="12" name="Rectangle: Rounded Corners 11">
            <a:extLst>
              <a:ext uri="{FF2B5EF4-FFF2-40B4-BE49-F238E27FC236}">
                <a16:creationId xmlns:a16="http://schemas.microsoft.com/office/drawing/2014/main" id="{8FEF924E-CAEF-421C-BEF9-D2A6CF368855}"/>
              </a:ext>
            </a:extLst>
          </p:cNvPr>
          <p:cNvSpPr/>
          <p:nvPr/>
        </p:nvSpPr>
        <p:spPr>
          <a:xfrm>
            <a:off x="16186380" y="2544422"/>
            <a:ext cx="8038592" cy="9462044"/>
          </a:xfrm>
          <a:prstGeom prst="roundRect">
            <a:avLst/>
          </a:prstGeom>
          <a:noFill/>
          <a:ln>
            <a:solidFill>
              <a:srgbClr val="002060"/>
            </a:solidFill>
          </a:ln>
          <a:effectLst>
            <a:outerShdw blurRad="1905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QA" sz="3200" b="1" u="sng" dirty="0">
                <a:solidFill>
                  <a:srgbClr val="003523"/>
                </a:solidFill>
                <a:effectLst>
                  <a:outerShdw blurRad="38100" dist="38100" dir="2700000" algn="tl">
                    <a:srgbClr val="000000">
                      <a:alpha val="43137"/>
                    </a:srgbClr>
                  </a:outerShdw>
                </a:effectLst>
              </a:rPr>
              <a:t>التعليق على الربع الثانى2023 مقارنة بالربع الرابع 2022 </a:t>
            </a:r>
          </a:p>
          <a:p>
            <a:pPr marL="914400" indent="-914400">
              <a:buFont typeface="Wingdings" panose="05000000000000000000" pitchFamily="2" charset="2"/>
              <a:buChar char="v"/>
            </a:pPr>
            <a:endParaRPr lang="en-US" sz="3000" dirty="0">
              <a:solidFill>
                <a:srgbClr val="003523"/>
              </a:solidFill>
            </a:endParaRPr>
          </a:p>
          <a:p>
            <a:pPr marL="914400" indent="-914400" algn="r" rtl="1">
              <a:buFont typeface="Wingdings" panose="05000000000000000000" pitchFamily="2" charset="2"/>
              <a:buChar char="v"/>
            </a:pPr>
            <a:r>
              <a:rPr lang="ar-QA" sz="2800" i="1" u="sng" dirty="0">
                <a:solidFill>
                  <a:srgbClr val="003523"/>
                </a:solidFill>
              </a:rPr>
              <a:t>المخزون  (الفرق : انخفاض بقيمة 35 مليون)</a:t>
            </a:r>
            <a:r>
              <a:rPr lang="en-US" sz="2800" dirty="0">
                <a:solidFill>
                  <a:srgbClr val="003523"/>
                </a:solidFill>
              </a:rPr>
              <a:t> </a:t>
            </a:r>
            <a:endParaRPr lang="ar-QA" sz="2800" dirty="0">
              <a:solidFill>
                <a:srgbClr val="003523"/>
              </a:solidFill>
            </a:endParaRPr>
          </a:p>
          <a:p>
            <a:pPr algn="r" rtl="1"/>
            <a:endParaRPr lang="ar-QA" sz="2800" dirty="0">
              <a:solidFill>
                <a:srgbClr val="003523"/>
              </a:solidFill>
            </a:endParaRPr>
          </a:p>
          <a:p>
            <a:pPr algn="r" rtl="1"/>
            <a:r>
              <a:rPr lang="ar-QA" sz="2800">
                <a:solidFill>
                  <a:srgbClr val="003523"/>
                </a:solidFill>
              </a:rPr>
              <a:t>خلال نصف عام </a:t>
            </a:r>
            <a:r>
              <a:rPr lang="ar-QA" sz="2800" dirty="0">
                <a:solidFill>
                  <a:srgbClr val="003523"/>
                </a:solidFill>
              </a:rPr>
              <a:t>2023 ، تم تنفيذ الإجراءات لانهاء المخزون غير المباع فى ديسمبر2022. </a:t>
            </a:r>
          </a:p>
          <a:p>
            <a:pPr algn="r" rtl="1"/>
            <a:r>
              <a:rPr lang="ar-QA" sz="2800" dirty="0">
                <a:solidFill>
                  <a:srgbClr val="003523"/>
                </a:solidFill>
              </a:rPr>
              <a:t>التخفيض في مخزون الخاص بفترة كاس العالم ، الثروة الحيوانية الحية الاسترالية و الزائد من مخزون الدجاج المجمد.</a:t>
            </a:r>
            <a:endParaRPr lang="en-US" sz="2800" dirty="0">
              <a:solidFill>
                <a:srgbClr val="003523"/>
              </a:solidFill>
            </a:endParaRPr>
          </a:p>
          <a:p>
            <a:pPr algn="r" rtl="1"/>
            <a:endParaRPr lang="en-US" sz="2800" dirty="0">
              <a:solidFill>
                <a:srgbClr val="003523"/>
              </a:solidFill>
            </a:endParaRPr>
          </a:p>
          <a:p>
            <a:pPr marL="914400" indent="-914400" algn="r" rtl="1">
              <a:buFont typeface="Wingdings" panose="05000000000000000000" pitchFamily="2" charset="2"/>
              <a:buChar char="v"/>
            </a:pPr>
            <a:r>
              <a:rPr lang="ar-QA" sz="2800" i="1" u="sng" dirty="0">
                <a:solidFill>
                  <a:srgbClr val="003523"/>
                </a:solidFill>
              </a:rPr>
              <a:t>العملاء </a:t>
            </a:r>
            <a:r>
              <a:rPr lang="en-US" sz="2800" i="1" u="sng" dirty="0">
                <a:solidFill>
                  <a:srgbClr val="003523"/>
                </a:solidFill>
              </a:rPr>
              <a:t> </a:t>
            </a:r>
            <a:r>
              <a:rPr lang="ar-QA" sz="2800" i="1" u="sng" dirty="0">
                <a:solidFill>
                  <a:srgbClr val="003523"/>
                </a:solidFill>
              </a:rPr>
              <a:t>والدفعات المسبقة (الفرق: ارتفاع بقيمة 78 مليون )</a:t>
            </a:r>
          </a:p>
          <a:p>
            <a:pPr algn="r" rtl="1"/>
            <a:r>
              <a:rPr lang="ar-QA" sz="2800" dirty="0">
                <a:solidFill>
                  <a:srgbClr val="003523"/>
                </a:solidFill>
              </a:rPr>
              <a:t>مستحقات مبادرة الدعم  الخاصة بدولة قطر30 مليون ريال قطري (21  مليون ريال قطري مستلم ).</a:t>
            </a:r>
          </a:p>
          <a:p>
            <a:pPr algn="r" rtl="1"/>
            <a:r>
              <a:rPr lang="ar-QA" sz="2800" dirty="0">
                <a:solidFill>
                  <a:srgbClr val="003523"/>
                </a:solidFill>
              </a:rPr>
              <a:t>مشاريع عيد الأضحى لجمعية قطر الخيرية 5.5 مليون ، عملاء دوليين لمبيعات عيد الأضحى 18 مليون (7 مليون مستلم). </a:t>
            </a:r>
          </a:p>
          <a:p>
            <a:pPr algn="r" rtl="1"/>
            <a:r>
              <a:rPr lang="ar-QA" sz="2800" dirty="0">
                <a:solidFill>
                  <a:srgbClr val="003523"/>
                </a:solidFill>
              </a:rPr>
              <a:t>مقدمات  الموردين (بشكل رئيسى  مورد من الهند بقيمة  53 مليون ريال قطري ) .</a:t>
            </a:r>
          </a:p>
          <a:p>
            <a:pPr marL="914400" indent="-914400" algn="r" rtl="1">
              <a:buFont typeface="Wingdings" panose="05000000000000000000" pitchFamily="2" charset="2"/>
              <a:buChar char="v"/>
            </a:pPr>
            <a:endParaRPr lang="en-US" sz="2000" dirty="0">
              <a:solidFill>
                <a:srgbClr val="003523"/>
              </a:solidFill>
            </a:endParaRPr>
          </a:p>
        </p:txBody>
      </p:sp>
      <p:pic>
        <p:nvPicPr>
          <p:cNvPr id="2" name="Picture 1">
            <a:extLst>
              <a:ext uri="{FF2B5EF4-FFF2-40B4-BE49-F238E27FC236}">
                <a16:creationId xmlns:a16="http://schemas.microsoft.com/office/drawing/2014/main" id="{E684100A-6225-473D-B415-C1913CD3586D}"/>
              </a:ext>
            </a:extLst>
          </p:cNvPr>
          <p:cNvPicPr>
            <a:picLocks noChangeAspect="1"/>
          </p:cNvPicPr>
          <p:nvPr/>
        </p:nvPicPr>
        <p:blipFill>
          <a:blip r:embed="rId3"/>
          <a:stretch>
            <a:fillRect/>
          </a:stretch>
        </p:blipFill>
        <p:spPr>
          <a:xfrm>
            <a:off x="1" y="3123371"/>
            <a:ext cx="15830550" cy="8497806"/>
          </a:xfrm>
          <a:prstGeom prst="rect">
            <a:avLst/>
          </a:prstGeom>
        </p:spPr>
      </p:pic>
    </p:spTree>
    <p:extLst>
      <p:ext uri="{BB962C8B-B14F-4D97-AF65-F5344CB8AC3E}">
        <p14:creationId xmlns:p14="http://schemas.microsoft.com/office/powerpoint/2010/main" val="189771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71476" y="656578"/>
            <a:ext cx="23020544" cy="1496292"/>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rtl="1"/>
            <a:r>
              <a:rPr lang="en-US" sz="4800" dirty="0">
                <a:solidFill>
                  <a:schemeClr val="accent5">
                    <a:lumMod val="50000"/>
                  </a:schemeClr>
                </a:solidFill>
              </a:rPr>
              <a:t>Statement of Financial Position                                                                   30 JUNE 2023</a:t>
            </a:r>
            <a:endParaRPr lang="ar-QA" sz="4800" dirty="0">
              <a:solidFill>
                <a:schemeClr val="accent5">
                  <a:lumMod val="50000"/>
                </a:schemeClr>
              </a:solidFill>
            </a:endParaRPr>
          </a:p>
          <a:p>
            <a:pPr rtl="1"/>
            <a:endParaRPr lang="ar-QA" sz="4800" dirty="0">
              <a:solidFill>
                <a:schemeClr val="accent5">
                  <a:lumMod val="50000"/>
                </a:schemeClr>
              </a:solidFill>
            </a:endParaRPr>
          </a:p>
        </p:txBody>
      </p:sp>
      <p:cxnSp>
        <p:nvCxnSpPr>
          <p:cNvPr id="13" name="Straight Connector 12"/>
          <p:cNvCxnSpPr/>
          <p:nvPr/>
        </p:nvCxnSpPr>
        <p:spPr>
          <a:xfrm flipH="1">
            <a:off x="0" y="2094808"/>
            <a:ext cx="24384000" cy="0"/>
          </a:xfrm>
          <a:prstGeom prst="line">
            <a:avLst/>
          </a:prstGeom>
          <a:ln>
            <a:solidFill>
              <a:srgbClr val="002060"/>
            </a:solidFill>
          </a:ln>
        </p:spPr>
        <p:style>
          <a:lnRef idx="2">
            <a:schemeClr val="dk1"/>
          </a:lnRef>
          <a:fillRef idx="0">
            <a:schemeClr val="dk1"/>
          </a:fillRef>
          <a:effectRef idx="1">
            <a:schemeClr val="dk1"/>
          </a:effectRef>
          <a:fontRef idx="minor">
            <a:schemeClr val="tx1"/>
          </a:fontRef>
        </p:style>
      </p:cxnSp>
      <p:sp>
        <p:nvSpPr>
          <p:cNvPr id="9" name="Rectangle 8">
            <a:extLst>
              <a:ext uri="{FF2B5EF4-FFF2-40B4-BE49-F238E27FC236}">
                <a16:creationId xmlns:a16="http://schemas.microsoft.com/office/drawing/2014/main" id="{A1B5A819-462D-469D-81D8-7EFC6D53BE3C}"/>
              </a:ext>
            </a:extLst>
          </p:cNvPr>
          <p:cNvSpPr/>
          <p:nvPr/>
        </p:nvSpPr>
        <p:spPr>
          <a:xfrm>
            <a:off x="-1" y="12649200"/>
            <a:ext cx="24383998" cy="1066800"/>
          </a:xfrm>
          <a:prstGeom prst="rect">
            <a:avLst/>
          </a:prstGeom>
          <a:solidFill>
            <a:srgbClr val="17326C"/>
          </a:solidFill>
          <a:ln w="9525" cap="flat" cmpd="sng" algn="ctr">
            <a:noFill/>
            <a:prstDash val="solid"/>
          </a:ln>
          <a:effectLst>
            <a:outerShdw blurRad="40000" dist="23000" dir="5400000" rotWithShape="0">
              <a:srgbClr val="000000">
                <a:alpha val="35000"/>
              </a:srgbClr>
            </a:outerShdw>
          </a:effectLst>
        </p:spPr>
        <p:txBody>
          <a:bodyPr rtlCol="0" anchor="ctr"/>
          <a:lstStyle/>
          <a:p>
            <a:pPr defTabSz="914400" hangingPunct="1">
              <a:defRPr/>
            </a:pPr>
            <a:endParaRPr lang="en-GB" sz="3600">
              <a:solidFill>
                <a:prstClr val="white"/>
              </a:solidFill>
              <a:latin typeface="Calibri"/>
            </a:endParaRPr>
          </a:p>
        </p:txBody>
      </p:sp>
      <p:pic>
        <p:nvPicPr>
          <p:cNvPr id="10" name="Picture 9" descr="Widam Food.psd">
            <a:extLst>
              <a:ext uri="{FF2B5EF4-FFF2-40B4-BE49-F238E27FC236}">
                <a16:creationId xmlns:a16="http://schemas.microsoft.com/office/drawing/2014/main" id="{176E1A2F-C2E2-41BF-93B4-199F284D19CB}"/>
              </a:ext>
            </a:extLst>
          </p:cNvPr>
          <p:cNvPicPr>
            <a:picLocks noChangeAspect="1"/>
          </p:cNvPicPr>
          <p:nvPr/>
        </p:nvPicPr>
        <p:blipFill>
          <a:blip r:embed="rId3"/>
          <a:stretch>
            <a:fillRect/>
          </a:stretch>
        </p:blipFill>
        <p:spPr>
          <a:xfrm>
            <a:off x="927651" y="12629654"/>
            <a:ext cx="3374974" cy="1105892"/>
          </a:xfrm>
          <a:prstGeom prst="rect">
            <a:avLst/>
          </a:prstGeom>
        </p:spPr>
      </p:pic>
      <p:sp>
        <p:nvSpPr>
          <p:cNvPr id="8" name="Rectangle: Rounded Corners 7">
            <a:extLst>
              <a:ext uri="{FF2B5EF4-FFF2-40B4-BE49-F238E27FC236}">
                <a16:creationId xmlns:a16="http://schemas.microsoft.com/office/drawing/2014/main" id="{F607789E-FE03-43F6-AAB3-CE671A4B2500}"/>
              </a:ext>
            </a:extLst>
          </p:cNvPr>
          <p:cNvSpPr/>
          <p:nvPr/>
        </p:nvSpPr>
        <p:spPr>
          <a:xfrm>
            <a:off x="15637563" y="2557063"/>
            <a:ext cx="8560494" cy="9687942"/>
          </a:xfrm>
          <a:prstGeom prst="roundRect">
            <a:avLst/>
          </a:prstGeom>
          <a:noFill/>
          <a:ln>
            <a:solidFill>
              <a:srgbClr val="002060"/>
            </a:solidFill>
          </a:ln>
          <a:effectLst>
            <a:outerShdw blurRad="1905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u="sng" dirty="0">
                <a:solidFill>
                  <a:srgbClr val="003523"/>
                </a:solidFill>
                <a:effectLst>
                  <a:outerShdw blurRad="38100" dist="38100" dir="2700000" algn="tl">
                    <a:srgbClr val="000000">
                      <a:alpha val="43137"/>
                    </a:srgbClr>
                  </a:outerShdw>
                </a:effectLst>
              </a:rPr>
              <a:t>Q4/22   vs   Q2/23     Commentary</a:t>
            </a:r>
          </a:p>
          <a:p>
            <a:pPr marL="914400" indent="-914400">
              <a:buFont typeface="Wingdings" panose="05000000000000000000" pitchFamily="2" charset="2"/>
              <a:buChar char="v"/>
            </a:pPr>
            <a:endParaRPr lang="en-US" sz="3000" dirty="0">
              <a:solidFill>
                <a:srgbClr val="003523"/>
              </a:solidFill>
            </a:endParaRPr>
          </a:p>
          <a:p>
            <a:pPr marL="914400" indent="-914400">
              <a:buFont typeface="Wingdings" panose="05000000000000000000" pitchFamily="2" charset="2"/>
              <a:buChar char="v"/>
            </a:pPr>
            <a:r>
              <a:rPr lang="en-US" sz="2800" i="1" u="sng" dirty="0">
                <a:solidFill>
                  <a:srgbClr val="003523"/>
                </a:solidFill>
              </a:rPr>
              <a:t>Islamic borrowing (Var: 72 Mil increase)</a:t>
            </a:r>
          </a:p>
          <a:p>
            <a:r>
              <a:rPr lang="en-US" sz="2800" dirty="0">
                <a:solidFill>
                  <a:srgbClr val="003523"/>
                </a:solidFill>
              </a:rPr>
              <a:t>            increase to support business Cash </a:t>
            </a:r>
          </a:p>
          <a:p>
            <a:r>
              <a:rPr lang="en-US" sz="2800" dirty="0">
                <a:solidFill>
                  <a:srgbClr val="003523"/>
                </a:solidFill>
              </a:rPr>
              <a:t>            requirements to cover Mubadra and Adha </a:t>
            </a:r>
          </a:p>
          <a:p>
            <a:r>
              <a:rPr lang="en-US" sz="2800" dirty="0">
                <a:solidFill>
                  <a:srgbClr val="003523"/>
                </a:solidFill>
              </a:rPr>
              <a:t>            of approx. 30 M. </a:t>
            </a:r>
          </a:p>
          <a:p>
            <a:r>
              <a:rPr lang="en-US" sz="2800" dirty="0">
                <a:solidFill>
                  <a:srgbClr val="003523"/>
                </a:solidFill>
              </a:rPr>
              <a:t>            Increase in Int’l business advance payments </a:t>
            </a:r>
          </a:p>
          <a:p>
            <a:r>
              <a:rPr lang="en-US" sz="2800" dirty="0">
                <a:solidFill>
                  <a:srgbClr val="003523"/>
                </a:solidFill>
              </a:rPr>
              <a:t>            to suppliers to cover approx. 53 M</a:t>
            </a:r>
          </a:p>
          <a:p>
            <a:endParaRPr lang="en-US" sz="2800" dirty="0">
              <a:solidFill>
                <a:srgbClr val="003523"/>
              </a:solidFill>
            </a:endParaRPr>
          </a:p>
          <a:p>
            <a:pPr marL="914400" indent="-914400">
              <a:buFont typeface="Wingdings" panose="05000000000000000000" pitchFamily="2" charset="2"/>
              <a:buChar char="v"/>
            </a:pPr>
            <a:r>
              <a:rPr lang="en-US" sz="2800" i="1" u="sng" dirty="0">
                <a:solidFill>
                  <a:srgbClr val="003523"/>
                </a:solidFill>
              </a:rPr>
              <a:t>Accounts Payable  (Var: 27 Mil increase)</a:t>
            </a:r>
            <a:r>
              <a:rPr lang="en-US" sz="2800" dirty="0">
                <a:solidFill>
                  <a:srgbClr val="003523"/>
                </a:solidFill>
              </a:rPr>
              <a:t> </a:t>
            </a:r>
          </a:p>
          <a:p>
            <a:r>
              <a:rPr lang="en-US" sz="2800" dirty="0">
                <a:solidFill>
                  <a:srgbClr val="003523"/>
                </a:solidFill>
              </a:rPr>
              <a:t>           During HY 2023 Finance negotiated with </a:t>
            </a:r>
          </a:p>
          <a:p>
            <a:r>
              <a:rPr lang="en-US" sz="2800" dirty="0">
                <a:solidFill>
                  <a:srgbClr val="003523"/>
                </a:solidFill>
              </a:rPr>
              <a:t>           suppliers for extended terms successfully.    </a:t>
            </a:r>
          </a:p>
          <a:p>
            <a:r>
              <a:rPr lang="en-US" sz="2800" dirty="0">
                <a:solidFill>
                  <a:srgbClr val="003523"/>
                </a:solidFill>
              </a:rPr>
              <a:t>           This leads to a current buildup of AP as at 30 </a:t>
            </a:r>
          </a:p>
          <a:p>
            <a:r>
              <a:rPr lang="en-US" sz="2800" dirty="0">
                <a:solidFill>
                  <a:srgbClr val="003523"/>
                </a:solidFill>
              </a:rPr>
              <a:t>           Jun 23. Hence the spike in AP.</a:t>
            </a:r>
          </a:p>
        </p:txBody>
      </p:sp>
      <p:graphicFrame>
        <p:nvGraphicFramePr>
          <p:cNvPr id="3" name="Object 2">
            <a:extLst>
              <a:ext uri="{FF2B5EF4-FFF2-40B4-BE49-F238E27FC236}">
                <a16:creationId xmlns:a16="http://schemas.microsoft.com/office/drawing/2014/main" id="{59CC5421-F612-4963-A1A3-622BC4D35B4D}"/>
              </a:ext>
            </a:extLst>
          </p:cNvPr>
          <p:cNvGraphicFramePr>
            <a:graphicFrameLocks noChangeAspect="1"/>
          </p:cNvGraphicFramePr>
          <p:nvPr>
            <p:extLst/>
          </p:nvPr>
        </p:nvGraphicFramePr>
        <p:xfrm>
          <a:off x="371475" y="2412504"/>
          <a:ext cx="15080558" cy="9832504"/>
        </p:xfrm>
        <a:graphic>
          <a:graphicData uri="http://schemas.openxmlformats.org/presentationml/2006/ole">
            <mc:AlternateContent xmlns:mc="http://schemas.openxmlformats.org/markup-compatibility/2006">
              <mc:Choice xmlns:v="urn:schemas-microsoft-com:vml" Requires="v">
                <p:oleObj spid="_x0000_s2052" name="Binary Worksheet" r:id="rId4" imgW="6667688" imgH="4257616" progId="Excel.SheetBinaryMacroEnabled.12">
                  <p:embed/>
                </p:oleObj>
              </mc:Choice>
              <mc:Fallback>
                <p:oleObj name="Binary Worksheet" r:id="rId4" imgW="6667688" imgH="4257616" progId="Excel.SheetBinaryMacroEnabled.12">
                  <p:embed/>
                  <p:pic>
                    <p:nvPicPr>
                      <p:cNvPr id="3" name="Object 2">
                        <a:extLst>
                          <a:ext uri="{FF2B5EF4-FFF2-40B4-BE49-F238E27FC236}">
                            <a16:creationId xmlns:a16="http://schemas.microsoft.com/office/drawing/2014/main" id="{59CC5421-F612-4963-A1A3-622BC4D35B4D}"/>
                          </a:ext>
                        </a:extLst>
                      </p:cNvPr>
                      <p:cNvPicPr/>
                      <p:nvPr/>
                    </p:nvPicPr>
                    <p:blipFill>
                      <a:blip r:embed="rId5"/>
                      <a:stretch>
                        <a:fillRect/>
                      </a:stretch>
                    </p:blipFill>
                    <p:spPr>
                      <a:xfrm>
                        <a:off x="371475" y="2412504"/>
                        <a:ext cx="15080558" cy="9832504"/>
                      </a:xfrm>
                      <a:prstGeom prst="rect">
                        <a:avLst/>
                      </a:prstGeom>
                    </p:spPr>
                  </p:pic>
                </p:oleObj>
              </mc:Fallback>
            </mc:AlternateContent>
          </a:graphicData>
        </a:graphic>
      </p:graphicFrame>
    </p:spTree>
    <p:extLst>
      <p:ext uri="{BB962C8B-B14F-4D97-AF65-F5344CB8AC3E}">
        <p14:creationId xmlns:p14="http://schemas.microsoft.com/office/powerpoint/2010/main" val="328237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71476" y="656578"/>
            <a:ext cx="23020544" cy="1496292"/>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r" rtl="1"/>
            <a:r>
              <a:rPr lang="ar-QA" sz="4800" dirty="0">
                <a:solidFill>
                  <a:schemeClr val="accent5">
                    <a:lumMod val="50000"/>
                  </a:schemeClr>
                </a:solidFill>
              </a:rPr>
              <a:t>بيان المركز المالى                                                                                     30 يونيو 2023</a:t>
            </a:r>
          </a:p>
          <a:p>
            <a:pPr rtl="1"/>
            <a:endParaRPr lang="ar-QA" sz="4800" dirty="0">
              <a:solidFill>
                <a:schemeClr val="accent5">
                  <a:lumMod val="50000"/>
                </a:schemeClr>
              </a:solidFill>
            </a:endParaRPr>
          </a:p>
        </p:txBody>
      </p:sp>
      <p:cxnSp>
        <p:nvCxnSpPr>
          <p:cNvPr id="13" name="Straight Connector 12"/>
          <p:cNvCxnSpPr/>
          <p:nvPr/>
        </p:nvCxnSpPr>
        <p:spPr>
          <a:xfrm flipH="1">
            <a:off x="0" y="2094808"/>
            <a:ext cx="24384000" cy="0"/>
          </a:xfrm>
          <a:prstGeom prst="line">
            <a:avLst/>
          </a:prstGeom>
          <a:ln>
            <a:solidFill>
              <a:srgbClr val="002060"/>
            </a:solidFill>
          </a:ln>
        </p:spPr>
        <p:style>
          <a:lnRef idx="2">
            <a:schemeClr val="dk1"/>
          </a:lnRef>
          <a:fillRef idx="0">
            <a:schemeClr val="dk1"/>
          </a:fillRef>
          <a:effectRef idx="1">
            <a:schemeClr val="dk1"/>
          </a:effectRef>
          <a:fontRef idx="minor">
            <a:schemeClr val="tx1"/>
          </a:fontRef>
        </p:style>
      </p:cxnSp>
      <p:sp>
        <p:nvSpPr>
          <p:cNvPr id="9" name="Rectangle 8">
            <a:extLst>
              <a:ext uri="{FF2B5EF4-FFF2-40B4-BE49-F238E27FC236}">
                <a16:creationId xmlns:a16="http://schemas.microsoft.com/office/drawing/2014/main" id="{A1B5A819-462D-469D-81D8-7EFC6D53BE3C}"/>
              </a:ext>
            </a:extLst>
          </p:cNvPr>
          <p:cNvSpPr/>
          <p:nvPr/>
        </p:nvSpPr>
        <p:spPr>
          <a:xfrm>
            <a:off x="-1" y="12649200"/>
            <a:ext cx="24383998" cy="1066800"/>
          </a:xfrm>
          <a:prstGeom prst="rect">
            <a:avLst/>
          </a:prstGeom>
          <a:solidFill>
            <a:srgbClr val="17326C"/>
          </a:solidFill>
          <a:ln w="9525" cap="flat" cmpd="sng" algn="ctr">
            <a:noFill/>
            <a:prstDash val="solid"/>
          </a:ln>
          <a:effectLst>
            <a:outerShdw blurRad="40000" dist="23000" dir="5400000" rotWithShape="0">
              <a:srgbClr val="000000">
                <a:alpha val="35000"/>
              </a:srgbClr>
            </a:outerShdw>
          </a:effectLst>
        </p:spPr>
        <p:txBody>
          <a:bodyPr rtlCol="0" anchor="ctr"/>
          <a:lstStyle/>
          <a:p>
            <a:pPr defTabSz="914400" hangingPunct="1">
              <a:defRPr/>
            </a:pPr>
            <a:endParaRPr lang="en-GB" sz="3600">
              <a:solidFill>
                <a:prstClr val="white"/>
              </a:solidFill>
              <a:latin typeface="Calibri"/>
            </a:endParaRPr>
          </a:p>
        </p:txBody>
      </p:sp>
      <p:pic>
        <p:nvPicPr>
          <p:cNvPr id="10" name="Picture 9" descr="Widam Food.psd">
            <a:extLst>
              <a:ext uri="{FF2B5EF4-FFF2-40B4-BE49-F238E27FC236}">
                <a16:creationId xmlns:a16="http://schemas.microsoft.com/office/drawing/2014/main" id="{176E1A2F-C2E2-41BF-93B4-199F284D19CB}"/>
              </a:ext>
            </a:extLst>
          </p:cNvPr>
          <p:cNvPicPr>
            <a:picLocks noChangeAspect="1"/>
          </p:cNvPicPr>
          <p:nvPr/>
        </p:nvPicPr>
        <p:blipFill>
          <a:blip r:embed="rId2"/>
          <a:stretch>
            <a:fillRect/>
          </a:stretch>
        </p:blipFill>
        <p:spPr>
          <a:xfrm>
            <a:off x="927651" y="12629654"/>
            <a:ext cx="3374974" cy="1105892"/>
          </a:xfrm>
          <a:prstGeom prst="rect">
            <a:avLst/>
          </a:prstGeom>
        </p:spPr>
      </p:pic>
      <p:sp>
        <p:nvSpPr>
          <p:cNvPr id="8" name="Rectangle: Rounded Corners 7">
            <a:extLst>
              <a:ext uri="{FF2B5EF4-FFF2-40B4-BE49-F238E27FC236}">
                <a16:creationId xmlns:a16="http://schemas.microsoft.com/office/drawing/2014/main" id="{F607789E-FE03-43F6-AAB3-CE671A4B2500}"/>
              </a:ext>
            </a:extLst>
          </p:cNvPr>
          <p:cNvSpPr/>
          <p:nvPr/>
        </p:nvSpPr>
        <p:spPr>
          <a:xfrm>
            <a:off x="15637563" y="2557063"/>
            <a:ext cx="8560494" cy="9687942"/>
          </a:xfrm>
          <a:prstGeom prst="roundRect">
            <a:avLst/>
          </a:prstGeom>
          <a:noFill/>
          <a:ln>
            <a:solidFill>
              <a:srgbClr val="002060"/>
            </a:solidFill>
          </a:ln>
          <a:effectLst>
            <a:outerShdw blurRad="1905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QA" sz="2800" b="1" u="sng" dirty="0">
                <a:solidFill>
                  <a:srgbClr val="003523"/>
                </a:solidFill>
                <a:effectLst>
                  <a:outerShdw blurRad="38100" dist="38100" dir="2700000" algn="tl">
                    <a:srgbClr val="000000">
                      <a:alpha val="43137"/>
                    </a:srgbClr>
                  </a:outerShdw>
                </a:effectLst>
              </a:rPr>
              <a:t>التعليق على الربع الثانى2023 مقارنة بالربع الرابع 2022 </a:t>
            </a:r>
          </a:p>
          <a:p>
            <a:pPr marL="914400" indent="-914400">
              <a:buFont typeface="Wingdings" panose="05000000000000000000" pitchFamily="2" charset="2"/>
              <a:buChar char="v"/>
            </a:pPr>
            <a:endParaRPr lang="en-US" sz="3200" dirty="0">
              <a:solidFill>
                <a:srgbClr val="003523"/>
              </a:solidFill>
            </a:endParaRPr>
          </a:p>
          <a:p>
            <a:pPr marL="914400" indent="-914400" algn="r" rtl="1">
              <a:buFont typeface="Wingdings" panose="05000000000000000000" pitchFamily="2" charset="2"/>
              <a:buChar char="v"/>
            </a:pPr>
            <a:r>
              <a:rPr lang="ar-QA" sz="3200" i="1" u="sng" dirty="0">
                <a:solidFill>
                  <a:srgbClr val="003523"/>
                </a:solidFill>
              </a:rPr>
              <a:t>الاقتراض الإسلامي  ( التغيير :زيادة بقيمة  72 مليون)</a:t>
            </a:r>
            <a:r>
              <a:rPr lang="en-US" sz="3200" dirty="0">
                <a:solidFill>
                  <a:srgbClr val="003523"/>
                </a:solidFill>
              </a:rPr>
              <a:t> </a:t>
            </a:r>
            <a:endParaRPr lang="ar-QA" sz="3200" dirty="0">
              <a:solidFill>
                <a:srgbClr val="003523"/>
              </a:solidFill>
            </a:endParaRPr>
          </a:p>
          <a:p>
            <a:pPr algn="r" rtl="1"/>
            <a:r>
              <a:rPr lang="ar-QA" sz="3200" dirty="0">
                <a:solidFill>
                  <a:srgbClr val="003523"/>
                </a:solidFill>
              </a:rPr>
              <a:t>الزيادة لدعم متطلبات النشاط النقدية لتغطية مبادرة رمضان و عيد الاضحى بقيمة 30 مليون تقريبا  </a:t>
            </a:r>
          </a:p>
          <a:p>
            <a:pPr algn="r" rtl="1"/>
            <a:r>
              <a:rPr lang="ar-QA" sz="3200" dirty="0">
                <a:solidFill>
                  <a:srgbClr val="003523"/>
                </a:solidFill>
              </a:rPr>
              <a:t>زيادة المدفوعات المقدمة للموردين الدوليين لتغطية مايقرب من 53 مليون تقريبا </a:t>
            </a:r>
            <a:endParaRPr lang="en-US" sz="3200" dirty="0">
              <a:solidFill>
                <a:srgbClr val="003523"/>
              </a:solidFill>
            </a:endParaRPr>
          </a:p>
          <a:p>
            <a:pPr marL="914400" indent="-914400" algn="r" rtl="1">
              <a:buFont typeface="Wingdings" panose="05000000000000000000" pitchFamily="2" charset="2"/>
              <a:buChar char="v"/>
            </a:pPr>
            <a:r>
              <a:rPr lang="ar-QA" sz="3200" i="1" u="sng" dirty="0">
                <a:solidFill>
                  <a:srgbClr val="003523"/>
                </a:solidFill>
              </a:rPr>
              <a:t>الحسابات الدائنة (التغيير : زيادة بقيمة 27 مليون)  </a:t>
            </a:r>
          </a:p>
          <a:p>
            <a:pPr marL="914400" indent="-914400" algn="r" rtl="1">
              <a:buFont typeface="Wingdings" panose="05000000000000000000" pitchFamily="2" charset="2"/>
              <a:buChar char="v"/>
            </a:pPr>
            <a:endParaRPr lang="ar-QA" sz="3200" i="1" u="sng" dirty="0">
              <a:solidFill>
                <a:srgbClr val="003523"/>
              </a:solidFill>
            </a:endParaRPr>
          </a:p>
          <a:p>
            <a:pPr algn="r" rtl="1"/>
            <a:r>
              <a:rPr lang="ar-QA" sz="3200" dirty="0">
                <a:solidFill>
                  <a:srgbClr val="003523"/>
                </a:solidFill>
              </a:rPr>
              <a:t>خلال النصف الثانى من 2023 قامت الادارة المالية بالتفاوض الناجح  على تمديد فترة السداد الخاصة بالموردين</a:t>
            </a:r>
          </a:p>
          <a:p>
            <a:pPr algn="r" rtl="1"/>
            <a:r>
              <a:rPr lang="ar-QA" sz="3200" dirty="0">
                <a:solidFill>
                  <a:srgbClr val="003523"/>
                </a:solidFill>
              </a:rPr>
              <a:t>هذا ادى إلى ارتفاع الحالى للحسابات الدائنة عن 30 يونيو 2023</a:t>
            </a:r>
            <a:r>
              <a:rPr lang="en-US" sz="3200" dirty="0">
                <a:solidFill>
                  <a:srgbClr val="003523"/>
                </a:solidFill>
              </a:rPr>
              <a:t> </a:t>
            </a:r>
            <a:r>
              <a:rPr lang="ar-QA" sz="3200" dirty="0">
                <a:solidFill>
                  <a:srgbClr val="003523"/>
                </a:solidFill>
              </a:rPr>
              <a:t>ومن هنا جاء الارتفاع المفاجىء فى الحسابات الدائنة </a:t>
            </a:r>
            <a:endParaRPr lang="en-US" sz="3200" dirty="0">
              <a:solidFill>
                <a:srgbClr val="003523"/>
              </a:solidFill>
            </a:endParaRPr>
          </a:p>
        </p:txBody>
      </p:sp>
      <p:pic>
        <p:nvPicPr>
          <p:cNvPr id="2" name="Picture 1">
            <a:extLst>
              <a:ext uri="{FF2B5EF4-FFF2-40B4-BE49-F238E27FC236}">
                <a16:creationId xmlns:a16="http://schemas.microsoft.com/office/drawing/2014/main" id="{F7C0DE9E-D352-46CB-93DC-CF4321463045}"/>
              </a:ext>
            </a:extLst>
          </p:cNvPr>
          <p:cNvPicPr>
            <a:picLocks noChangeAspect="1"/>
          </p:cNvPicPr>
          <p:nvPr/>
        </p:nvPicPr>
        <p:blipFill>
          <a:blip r:embed="rId3"/>
          <a:stretch>
            <a:fillRect/>
          </a:stretch>
        </p:blipFill>
        <p:spPr>
          <a:xfrm>
            <a:off x="159026" y="2944238"/>
            <a:ext cx="15293008" cy="9082140"/>
          </a:xfrm>
          <a:prstGeom prst="rect">
            <a:avLst/>
          </a:prstGeom>
        </p:spPr>
      </p:pic>
    </p:spTree>
    <p:extLst>
      <p:ext uri="{BB962C8B-B14F-4D97-AF65-F5344CB8AC3E}">
        <p14:creationId xmlns:p14="http://schemas.microsoft.com/office/powerpoint/2010/main" val="22609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White">
  <a:themeElements>
    <a:clrScheme name="Multicolor 3">
      <a:dk1>
        <a:srgbClr val="394256"/>
      </a:dk1>
      <a:lt1>
        <a:srgbClr val="38AD96"/>
      </a:lt1>
      <a:dk2>
        <a:srgbClr val="F2F2F2"/>
      </a:dk2>
      <a:lt2>
        <a:srgbClr val="FFFFFF"/>
      </a:lt2>
      <a:accent1>
        <a:srgbClr val="1AAD96"/>
      </a:accent1>
      <a:accent2>
        <a:srgbClr val="A9C370"/>
      </a:accent2>
      <a:accent3>
        <a:srgbClr val="F5AE3B"/>
      </a:accent3>
      <a:accent4>
        <a:srgbClr val="CC4E3D"/>
      </a:accent4>
      <a:accent5>
        <a:srgbClr val="56687C"/>
      </a:accent5>
      <a:accent6>
        <a:srgbClr val="94A4B5"/>
      </a:accent6>
      <a:hlink>
        <a:srgbClr val="38AD96"/>
      </a:hlink>
      <a:folHlink>
        <a:srgbClr val="38AD96"/>
      </a:folHlink>
    </a:clrScheme>
    <a:fontScheme name="White">
      <a:majorFont>
        <a:latin typeface="Source Sans Pro"/>
        <a:ea typeface="Source Sans Pro"/>
        <a:cs typeface="Source Sans Pro"/>
      </a:majorFont>
      <a:minorFont>
        <a:latin typeface="Source Sans Pro"/>
        <a:ea typeface="Source Sans Pro"/>
        <a:cs typeface="Source Sans Pr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94256"/>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30000"/>
          </a:lnSpc>
          <a:spcBef>
            <a:spcPts val="0"/>
          </a:spcBef>
          <a:spcAft>
            <a:spcPts val="0"/>
          </a:spcAft>
          <a:buClrTx/>
          <a:buSzTx/>
          <a:buFontTx/>
          <a:buNone/>
          <a:tabLst/>
          <a:defRPr kumimoji="0" sz="2100" b="0" i="0" u="none" strike="noStrike" cap="none" spc="-21" normalizeH="0" baseline="0">
            <a:ln>
              <a:noFill/>
            </a:ln>
            <a:solidFill>
              <a:srgbClr val="394256"/>
            </a:solidFill>
            <a:effectLst/>
            <a:uFillTx/>
            <a:latin typeface="+mn-lt"/>
            <a:ea typeface="+mn-ea"/>
            <a:cs typeface="+mn-cs"/>
            <a:sym typeface="Source Sans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77800" cap="flat">
          <a:solidFill>
            <a:srgbClr val="39425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ts val="10000"/>
          </a:lnSpc>
          <a:spcBef>
            <a:spcPts val="0"/>
          </a:spcBef>
          <a:spcAft>
            <a:spcPts val="0"/>
          </a:spcAft>
          <a:buClrTx/>
          <a:buSzTx/>
          <a:buFontTx/>
          <a:buNone/>
          <a:tabLst/>
          <a:defRPr kumimoji="0" sz="11000" b="1" i="0" u="none" strike="noStrike" cap="none" spc="-110" normalizeH="0" baseline="0">
            <a:ln>
              <a:noFill/>
            </a:ln>
            <a:solidFill>
              <a:srgbClr val="394256"/>
            </a:solidFill>
            <a:effectLst/>
            <a:uFillTx/>
            <a:latin typeface="+mn-lt"/>
            <a:ea typeface="+mn-ea"/>
            <a:cs typeface="+mn-cs"/>
            <a:sym typeface="Source Sans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Helvetica Neue UltraLight"/>
            <a:ea typeface="Helvetica Neue UltraLight"/>
            <a:cs typeface="Helvetica Neue UltraLight"/>
            <a:sym typeface="Helvetica Neue Ultra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9118</TotalTime>
  <Words>817</Words>
  <Application>Microsoft Office PowerPoint</Application>
  <PresentationFormat>Custom</PresentationFormat>
  <Paragraphs>89</Paragraphs>
  <Slides>11</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22" baseType="lpstr">
      <vt:lpstr>Arial</vt:lpstr>
      <vt:lpstr>Arial Narrow</vt:lpstr>
      <vt:lpstr>Calibri</vt:lpstr>
      <vt:lpstr>Helvetica Neue UltraLight</vt:lpstr>
      <vt:lpstr>Lucida Grande</vt:lpstr>
      <vt:lpstr>Source Sans Pro</vt:lpstr>
      <vt:lpstr>Tahoma</vt:lpstr>
      <vt:lpstr>Verdana</vt:lpstr>
      <vt:lpstr>Wingdings</vt:lpstr>
      <vt:lpstr>1_White</vt:lpstr>
      <vt:lpstr>Binary Worksheet</vt:lpstr>
      <vt:lpstr>PowerPoint Presentation</vt:lpstr>
      <vt:lpstr>PowerPoint Presentation</vt:lpstr>
      <vt:lpstr>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Muhammad Majed Burjaq</dc:creator>
  <cp:lastModifiedBy>Amar Kulkarni</cp:lastModifiedBy>
  <cp:revision>483</cp:revision>
  <cp:lastPrinted>2022-01-23T09:44:53Z</cp:lastPrinted>
  <dcterms:modified xsi:type="dcterms:W3CDTF">2023-08-13T04:58:10Z</dcterms:modified>
</cp:coreProperties>
</file>