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9"/>
  </p:notesMasterIdLst>
  <p:handoutMasterIdLst>
    <p:handoutMasterId r:id="rId10"/>
  </p:handoutMasterIdLst>
  <p:sldIdLst>
    <p:sldId id="344" r:id="rId2"/>
    <p:sldId id="355" r:id="rId3"/>
    <p:sldId id="368" r:id="rId4"/>
    <p:sldId id="369" r:id="rId5"/>
    <p:sldId id="370" r:id="rId6"/>
    <p:sldId id="359" r:id="rId7"/>
    <p:sldId id="360" r:id="rId8"/>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F9"/>
    <a:srgbClr val="54616A"/>
    <a:srgbClr val="8A9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1" autoAdjust="0"/>
    <p:restoredTop sz="94539"/>
  </p:normalViewPr>
  <p:slideViewPr>
    <p:cSldViewPr snapToGrid="0" snapToObjects="1">
      <p:cViewPr varScale="1">
        <p:scale>
          <a:sx n="34" d="100"/>
          <a:sy n="34" d="100"/>
        </p:scale>
        <p:origin x="996" y="96"/>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81" d="100"/>
          <a:sy n="81"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C626B-F41A-4A0B-AD96-5461A19A8105}"/>
              </a:ext>
            </a:extLst>
          </p:cNvPr>
          <p:cNvSpPr>
            <a:spLocks noGrp="1"/>
          </p:cNvSpPr>
          <p:nvPr>
            <p:ph type="hdr" sz="quarter"/>
          </p:nvPr>
        </p:nvSpPr>
        <p:spPr>
          <a:xfrm>
            <a:off x="0" y="2"/>
            <a:ext cx="3037840" cy="466435"/>
          </a:xfrm>
          <a:prstGeom prst="rect">
            <a:avLst/>
          </a:prstGeom>
        </p:spPr>
        <p:txBody>
          <a:bodyPr vert="horz" lIns="90865" tIns="45434" rIns="90865" bIns="45434" rtlCol="0"/>
          <a:lstStyle>
            <a:lvl1pPr algn="l">
              <a:defRPr sz="1200"/>
            </a:lvl1pPr>
          </a:lstStyle>
          <a:p>
            <a:endParaRPr lang="en-GB"/>
          </a:p>
        </p:txBody>
      </p:sp>
      <p:sp>
        <p:nvSpPr>
          <p:cNvPr id="3" name="Date Placeholder 2">
            <a:extLst>
              <a:ext uri="{FF2B5EF4-FFF2-40B4-BE49-F238E27FC236}">
                <a16:creationId xmlns:a16="http://schemas.microsoft.com/office/drawing/2014/main" id="{321449C0-113B-4966-88BA-21D5A05BB96E}"/>
              </a:ext>
            </a:extLst>
          </p:cNvPr>
          <p:cNvSpPr>
            <a:spLocks noGrp="1"/>
          </p:cNvSpPr>
          <p:nvPr>
            <p:ph type="dt" sz="quarter" idx="1"/>
          </p:nvPr>
        </p:nvSpPr>
        <p:spPr>
          <a:xfrm>
            <a:off x="3970940" y="2"/>
            <a:ext cx="3037840" cy="466435"/>
          </a:xfrm>
          <a:prstGeom prst="rect">
            <a:avLst/>
          </a:prstGeom>
        </p:spPr>
        <p:txBody>
          <a:bodyPr vert="horz" lIns="90865" tIns="45434" rIns="90865" bIns="45434" rtlCol="0"/>
          <a:lstStyle>
            <a:lvl1pPr algn="r">
              <a:defRPr sz="1200"/>
            </a:lvl1pPr>
          </a:lstStyle>
          <a:p>
            <a:fld id="{D4885292-2FEA-4A2F-9B8F-E744D4C251B3}" type="datetimeFigureOut">
              <a:rPr lang="en-GB" smtClean="0"/>
              <a:t>02/03/2023</a:t>
            </a:fld>
            <a:endParaRPr lang="en-GB"/>
          </a:p>
        </p:txBody>
      </p:sp>
      <p:sp>
        <p:nvSpPr>
          <p:cNvPr id="4" name="Footer Placeholder 3">
            <a:extLst>
              <a:ext uri="{FF2B5EF4-FFF2-40B4-BE49-F238E27FC236}">
                <a16:creationId xmlns:a16="http://schemas.microsoft.com/office/drawing/2014/main" id="{00EB1F37-CEF7-493A-B03B-F24FDC5511A4}"/>
              </a:ext>
            </a:extLst>
          </p:cNvPr>
          <p:cNvSpPr>
            <a:spLocks noGrp="1"/>
          </p:cNvSpPr>
          <p:nvPr>
            <p:ph type="ftr" sz="quarter" idx="2"/>
          </p:nvPr>
        </p:nvSpPr>
        <p:spPr>
          <a:xfrm>
            <a:off x="0" y="8829969"/>
            <a:ext cx="3037840" cy="466434"/>
          </a:xfrm>
          <a:prstGeom prst="rect">
            <a:avLst/>
          </a:prstGeom>
        </p:spPr>
        <p:txBody>
          <a:bodyPr vert="horz" lIns="90865" tIns="45434" rIns="90865" bIns="4543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33C7825-09DB-40F0-986A-FA6B616750CA}"/>
              </a:ext>
            </a:extLst>
          </p:cNvPr>
          <p:cNvSpPr>
            <a:spLocks noGrp="1"/>
          </p:cNvSpPr>
          <p:nvPr>
            <p:ph type="sldNum" sz="quarter" idx="3"/>
          </p:nvPr>
        </p:nvSpPr>
        <p:spPr>
          <a:xfrm>
            <a:off x="3970940" y="8829969"/>
            <a:ext cx="3037840" cy="466434"/>
          </a:xfrm>
          <a:prstGeom prst="rect">
            <a:avLst/>
          </a:prstGeom>
        </p:spPr>
        <p:txBody>
          <a:bodyPr vert="horz" lIns="90865" tIns="45434" rIns="90865" bIns="45434" rtlCol="0" anchor="b"/>
          <a:lstStyle>
            <a:lvl1pPr algn="r">
              <a:defRPr sz="1200"/>
            </a:lvl1pPr>
          </a:lstStyle>
          <a:p>
            <a:fld id="{E356F8F1-C8FA-426F-9B0B-CBC2155E0CC3}" type="slidenum">
              <a:rPr lang="en-GB" smtClean="0"/>
              <a:t>‹#›</a:t>
            </a:fld>
            <a:endParaRPr lang="en-GB"/>
          </a:p>
        </p:txBody>
      </p:sp>
    </p:spTree>
    <p:extLst>
      <p:ext uri="{BB962C8B-B14F-4D97-AF65-F5344CB8AC3E}">
        <p14:creationId xmlns:p14="http://schemas.microsoft.com/office/powerpoint/2010/main" val="362963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406400" y="696913"/>
            <a:ext cx="6197600" cy="3486150"/>
          </a:xfrm>
          <a:prstGeom prst="rect">
            <a:avLst/>
          </a:prstGeom>
        </p:spPr>
        <p:txBody>
          <a:bodyPr lIns="90865" tIns="45434" rIns="90865" bIns="45434"/>
          <a:lstStyle/>
          <a:p>
            <a:endParaRPr dirty="0"/>
          </a:p>
        </p:txBody>
      </p:sp>
      <p:sp>
        <p:nvSpPr>
          <p:cNvPr id="31" name="Shape 31"/>
          <p:cNvSpPr>
            <a:spLocks noGrp="1"/>
          </p:cNvSpPr>
          <p:nvPr>
            <p:ph type="body" sz="quarter" idx="1"/>
          </p:nvPr>
        </p:nvSpPr>
        <p:spPr>
          <a:xfrm>
            <a:off x="934721" y="4415791"/>
            <a:ext cx="5140960" cy="4183380"/>
          </a:xfrm>
          <a:prstGeom prst="rect">
            <a:avLst/>
          </a:prstGeom>
        </p:spPr>
        <p:txBody>
          <a:bodyPr lIns="90865" tIns="45434" rIns="90865" bIns="45434"/>
          <a:lstStyle/>
          <a:p>
            <a:endParaRPr/>
          </a:p>
        </p:txBody>
      </p:sp>
    </p:spTree>
    <p:extLst>
      <p:ext uri="{BB962C8B-B14F-4D97-AF65-F5344CB8AC3E}">
        <p14:creationId xmlns:p14="http://schemas.microsoft.com/office/powerpoint/2010/main" val="3532412889"/>
      </p:ext>
    </p:extLst>
  </p:cSld>
  <p:clrMap bg1="lt1" tx1="dk1" bg2="lt2" tx2="dk2" accent1="accent1" accent2="accent2" accent3="accent3" accent4="accent4" accent5="accent5" accent6="accent6" hlink="hlink" folHlink="folHlink"/>
  <p:notesStyle>
    <a:lvl1pPr defTabSz="825500" latinLnBrk="0">
      <a:defRPr sz="3000">
        <a:latin typeface="Arial"/>
        <a:ea typeface="Arial"/>
        <a:cs typeface="Arial"/>
        <a:sym typeface="Lucida Grande"/>
      </a:defRPr>
    </a:lvl1pPr>
    <a:lvl2pPr indent="228600" defTabSz="825500" latinLnBrk="0">
      <a:defRPr sz="3000">
        <a:latin typeface="Lucida Grande"/>
        <a:ea typeface="Lucida Grande"/>
        <a:cs typeface="Lucida Grande"/>
        <a:sym typeface="Lucida Grande"/>
      </a:defRPr>
    </a:lvl2pPr>
    <a:lvl3pPr indent="457200" defTabSz="825500" latinLnBrk="0">
      <a:defRPr sz="3000">
        <a:latin typeface="Lucida Grande"/>
        <a:ea typeface="Lucida Grande"/>
        <a:cs typeface="Lucida Grande"/>
        <a:sym typeface="Lucida Grande"/>
      </a:defRPr>
    </a:lvl3pPr>
    <a:lvl4pPr indent="685800" defTabSz="825500" latinLnBrk="0">
      <a:defRPr sz="3000">
        <a:latin typeface="Lucida Grande"/>
        <a:ea typeface="Lucida Grande"/>
        <a:cs typeface="Lucida Grande"/>
        <a:sym typeface="Lucida Grande"/>
      </a:defRPr>
    </a:lvl4pPr>
    <a:lvl5pPr indent="914400" defTabSz="825500" latinLnBrk="0">
      <a:defRPr sz="3000">
        <a:latin typeface="Lucida Grande"/>
        <a:ea typeface="Lucida Grande"/>
        <a:cs typeface="Lucida Grande"/>
        <a:sym typeface="Lucida Grande"/>
      </a:defRPr>
    </a:lvl5pPr>
    <a:lvl6pPr indent="1143000" defTabSz="825500" latinLnBrk="0">
      <a:defRPr sz="3000">
        <a:latin typeface="Lucida Grande"/>
        <a:ea typeface="Lucida Grande"/>
        <a:cs typeface="Lucida Grande"/>
        <a:sym typeface="Lucida Grande"/>
      </a:defRPr>
    </a:lvl6pPr>
    <a:lvl7pPr indent="1371600" defTabSz="825500" latinLnBrk="0">
      <a:defRPr sz="3000">
        <a:latin typeface="Lucida Grande"/>
        <a:ea typeface="Lucida Grande"/>
        <a:cs typeface="Lucida Grande"/>
        <a:sym typeface="Lucida Grande"/>
      </a:defRPr>
    </a:lvl7pPr>
    <a:lvl8pPr indent="1600200" defTabSz="825500" latinLnBrk="0">
      <a:defRPr sz="3000">
        <a:latin typeface="Lucida Grande"/>
        <a:ea typeface="Lucida Grande"/>
        <a:cs typeface="Lucida Grande"/>
        <a:sym typeface="Lucida Grande"/>
      </a:defRPr>
    </a:lvl8pPr>
    <a:lvl9pPr indent="1828800" defTabSz="825500" latinLnBrk="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254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Inner Page Left">
    <p:spTree>
      <p:nvGrpSpPr>
        <p:cNvPr id="1" name=""/>
        <p:cNvGrpSpPr/>
        <p:nvPr/>
      </p:nvGrpSpPr>
      <p:grpSpPr>
        <a:xfrm>
          <a:off x="0" y="0"/>
          <a:ext cx="0" cy="0"/>
          <a:chOff x="0" y="0"/>
          <a:chExt cx="0" cy="0"/>
        </a:xfrm>
      </p:grpSpPr>
      <p:sp>
        <p:nvSpPr>
          <p:cNvPr id="34" name="Rechteck"/>
          <p:cNvSpPr/>
          <p:nvPr/>
        </p:nvSpPr>
        <p:spPr>
          <a:xfrm>
            <a:off x="23605596"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35" name="Foliennummer"/>
          <p:cNvSpPr txBox="1">
            <a:spLocks noGrp="1"/>
          </p:cNvSpPr>
          <p:nvPr>
            <p:ph type="sldNum" sz="quarter" idx="2"/>
          </p:nvPr>
        </p:nvSpPr>
        <p:spPr>
          <a:xfrm>
            <a:off x="23711490" y="12792513"/>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36"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37" name="www.yourcompany.com"/>
          <p:cNvSpPr txBox="1"/>
          <p:nvPr/>
        </p:nvSpPr>
        <p:spPr>
          <a:xfrm>
            <a:off x="763607" y="12994257"/>
            <a:ext cx="22856790" cy="2509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44" name="Gruppieren"/>
          <p:cNvGrpSpPr/>
          <p:nvPr/>
        </p:nvGrpSpPr>
        <p:grpSpPr>
          <a:xfrm>
            <a:off x="0" y="13654352"/>
            <a:ext cx="24384000" cy="85792"/>
            <a:chOff x="0" y="0"/>
            <a:chExt cx="24384000" cy="85791"/>
          </a:xfrm>
        </p:grpSpPr>
        <p:sp>
          <p:nvSpPr>
            <p:cNvPr id="38"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39"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0"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1"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2"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3"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49" name="Gruppieren"/>
          <p:cNvGrpSpPr/>
          <p:nvPr/>
        </p:nvGrpSpPr>
        <p:grpSpPr>
          <a:xfrm rot="5400000">
            <a:off x="23370793" y="12998749"/>
            <a:ext cx="421794" cy="47970"/>
            <a:chOff x="0" y="0"/>
            <a:chExt cx="421791" cy="47967"/>
          </a:xfrm>
        </p:grpSpPr>
        <p:sp>
          <p:nvSpPr>
            <p:cNvPr id="45"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6"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7"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8"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1334465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nner Page Right">
    <p:spTree>
      <p:nvGrpSpPr>
        <p:cNvPr id="1" name=""/>
        <p:cNvGrpSpPr/>
        <p:nvPr/>
      </p:nvGrpSpPr>
      <p:grpSpPr>
        <a:xfrm>
          <a:off x="0" y="0"/>
          <a:ext cx="0" cy="0"/>
          <a:chOff x="0" y="0"/>
          <a:chExt cx="0" cy="0"/>
        </a:xfrm>
      </p:grpSpPr>
      <p:sp>
        <p:nvSpPr>
          <p:cNvPr id="56" name="Rechteck"/>
          <p:cNvSpPr/>
          <p:nvPr/>
        </p:nvSpPr>
        <p:spPr>
          <a:xfrm>
            <a:off x="530"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57" name="Foliennummer"/>
          <p:cNvSpPr txBox="1">
            <a:spLocks noGrp="1"/>
          </p:cNvSpPr>
          <p:nvPr>
            <p:ph type="sldNum" sz="quarter" idx="2"/>
          </p:nvPr>
        </p:nvSpPr>
        <p:spPr>
          <a:xfrm>
            <a:off x="106424" y="12795819"/>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58"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59" name="www.yourcompany.com"/>
          <p:cNvSpPr txBox="1"/>
          <p:nvPr/>
        </p:nvSpPr>
        <p:spPr>
          <a:xfrm>
            <a:off x="763607" y="12994257"/>
            <a:ext cx="22856790" cy="2509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66" name="Gruppieren"/>
          <p:cNvGrpSpPr/>
          <p:nvPr/>
        </p:nvGrpSpPr>
        <p:grpSpPr>
          <a:xfrm>
            <a:off x="0" y="13654352"/>
            <a:ext cx="24384000" cy="85792"/>
            <a:chOff x="0" y="0"/>
            <a:chExt cx="24384000" cy="85791"/>
          </a:xfrm>
        </p:grpSpPr>
        <p:sp>
          <p:nvSpPr>
            <p:cNvPr id="60" name="Rechteck"/>
            <p:cNvSpPr/>
            <p:nvPr/>
          </p:nvSpPr>
          <p:spPr>
            <a:xfrm>
              <a:off x="0" y="0"/>
              <a:ext cx="4069795" cy="85792"/>
            </a:xfrm>
            <a:prstGeom prst="rect">
              <a:avLst/>
            </a:prstGeom>
            <a:solidFill>
              <a:srgbClr val="1AAD9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1" name="Rechteck"/>
            <p:cNvSpPr/>
            <p:nvPr/>
          </p:nvSpPr>
          <p:spPr>
            <a:xfrm>
              <a:off x="4062840" y="0"/>
              <a:ext cx="4069796" cy="85792"/>
            </a:xfrm>
            <a:prstGeom prst="rect">
              <a:avLst/>
            </a:prstGeom>
            <a:solidFill>
              <a:srgbClr val="A9C370"/>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2" name="Rechteck"/>
            <p:cNvSpPr/>
            <p:nvPr/>
          </p:nvSpPr>
          <p:spPr>
            <a:xfrm>
              <a:off x="8125683" y="0"/>
              <a:ext cx="4069796" cy="85792"/>
            </a:xfrm>
            <a:prstGeom prst="rect">
              <a:avLst/>
            </a:prstGeom>
            <a:solidFill>
              <a:srgbClr val="F5AE3B"/>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3" name="Rechteck"/>
            <p:cNvSpPr/>
            <p:nvPr/>
          </p:nvSpPr>
          <p:spPr>
            <a:xfrm>
              <a:off x="12188523" y="0"/>
              <a:ext cx="4069796" cy="85792"/>
            </a:xfrm>
            <a:prstGeom prst="rect">
              <a:avLst/>
            </a:prstGeom>
            <a:solidFill>
              <a:srgbClr val="CC4E3D"/>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4" name="Rechteck"/>
            <p:cNvSpPr/>
            <p:nvPr/>
          </p:nvSpPr>
          <p:spPr>
            <a:xfrm>
              <a:off x="16251366" y="0"/>
              <a:ext cx="4069796" cy="85792"/>
            </a:xfrm>
            <a:prstGeom prst="rect">
              <a:avLst/>
            </a:prstGeom>
            <a:solidFill>
              <a:srgbClr val="56687C"/>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5" name="Rechteck"/>
            <p:cNvSpPr/>
            <p:nvPr/>
          </p:nvSpPr>
          <p:spPr>
            <a:xfrm>
              <a:off x="20314205" y="0"/>
              <a:ext cx="4069795" cy="85792"/>
            </a:xfrm>
            <a:prstGeom prst="rect">
              <a:avLst/>
            </a:prstGeom>
            <a:solidFill>
              <a:srgbClr val="94A4B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71" name="Gruppieren"/>
          <p:cNvGrpSpPr/>
          <p:nvPr/>
        </p:nvGrpSpPr>
        <p:grpSpPr>
          <a:xfrm rot="5400000">
            <a:off x="599693" y="12998749"/>
            <a:ext cx="421794" cy="47970"/>
            <a:chOff x="0" y="0"/>
            <a:chExt cx="421791" cy="47967"/>
          </a:xfrm>
        </p:grpSpPr>
        <p:sp>
          <p:nvSpPr>
            <p:cNvPr id="67"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8"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9"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0"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58301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5802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6E0DB7-3B63-5E4C-A57D-CA1F2432FB87}" type="datetimeFigureOut">
              <a:rPr lang="en-US" smtClean="0"/>
              <a:t>02-03-2023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256579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Imperial – Multipurpose Keynote Presentation Template."/>
          <p:cNvSpPr txBox="1"/>
          <p:nvPr/>
        </p:nvSpPr>
        <p:spPr>
          <a:xfrm>
            <a:off x="763607" y="128164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grpSp>
        <p:nvGrpSpPr>
          <p:cNvPr id="9" name="Gruppieren"/>
          <p:cNvGrpSpPr/>
          <p:nvPr/>
        </p:nvGrpSpPr>
        <p:grpSpPr>
          <a:xfrm>
            <a:off x="0" y="13654352"/>
            <a:ext cx="24384000" cy="85792"/>
            <a:chOff x="0" y="0"/>
            <a:chExt cx="24384000" cy="85791"/>
          </a:xfrm>
        </p:grpSpPr>
        <p:sp>
          <p:nvSpPr>
            <p:cNvPr id="3"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5"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8"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
        <p:nvSpPr>
          <p:cNvPr id="10" name="Rechteck"/>
          <p:cNvSpPr/>
          <p:nvPr/>
        </p:nvSpPr>
        <p:spPr>
          <a:xfrm>
            <a:off x="11798564" y="13301536"/>
            <a:ext cx="786872" cy="424460"/>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11" name="Foliennummer"/>
          <p:cNvSpPr txBox="1">
            <a:spLocks noGrp="1"/>
          </p:cNvSpPr>
          <p:nvPr>
            <p:ph type="sldNum" sz="quarter" idx="2"/>
          </p:nvPr>
        </p:nvSpPr>
        <p:spPr>
          <a:xfrm>
            <a:off x="11798564" y="13308978"/>
            <a:ext cx="786872" cy="390491"/>
          </a:xfrm>
          <a:prstGeom prst="rect">
            <a:avLst/>
          </a:prstGeom>
          <a:ln w="12700">
            <a:miter lim="400000"/>
          </a:ln>
        </p:spPr>
        <p:txBody>
          <a:bodyPr lIns="71437" tIns="71437" rIns="71437" bIns="71437">
            <a:spAutoFit/>
          </a:bodyPr>
          <a:lstStyle>
            <a:lvl1pPr algn="ctr">
              <a:lnSpc>
                <a:spcPct val="100000"/>
              </a:lnSpc>
              <a:defRPr sz="1600" b="0" spc="-16">
                <a:solidFill>
                  <a:schemeClr val="bg2"/>
                </a:solidFill>
              </a:defRPr>
            </a:lvl1pPr>
          </a:lstStyle>
          <a:p>
            <a:fld id="{86CB4B4D-7CA3-9044-876B-883B54F8677D}" type="slidenum">
              <a:rPr lang="tr-TR" smtClean="0"/>
              <a:pPr/>
              <a:t>‹#›</a:t>
            </a:fld>
            <a:endParaRPr lang="tr-TR"/>
          </a:p>
        </p:txBody>
      </p:sp>
      <p:sp>
        <p:nvSpPr>
          <p:cNvPr id="12" name="Titeltext"/>
          <p:cNvSpPr txBox="1">
            <a:spLocks noGrp="1"/>
          </p:cNvSpPr>
          <p:nvPr>
            <p:ph type="title"/>
          </p:nvPr>
        </p:nvSpPr>
        <p:spPr>
          <a:xfrm>
            <a:off x="4387455" y="357188"/>
            <a:ext cx="15609094" cy="30360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Titeltext</a:t>
            </a:r>
          </a:p>
        </p:txBody>
      </p:sp>
      <p:sp>
        <p:nvSpPr>
          <p:cNvPr id="13" name="Textebene 1…"/>
          <p:cNvSpPr txBox="1">
            <a:spLocks noGrp="1"/>
          </p:cNvSpPr>
          <p:nvPr>
            <p:ph type="body" idx="1"/>
          </p:nvPr>
        </p:nvSpPr>
        <p:spPr>
          <a:xfrm>
            <a:off x="4387455"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Textebene 1</a:t>
            </a:r>
          </a:p>
          <a:p>
            <a:pPr lvl="1"/>
            <a:r>
              <a:t>Textebene 2</a:t>
            </a:r>
          </a:p>
          <a:p>
            <a:pPr lvl="2"/>
            <a:r>
              <a:t>Textebene 3</a:t>
            </a:r>
          </a:p>
          <a:p>
            <a:pPr lvl="3"/>
            <a:r>
              <a:t>Textebene 4</a:t>
            </a:r>
          </a:p>
          <a:p>
            <a:pPr lvl="4"/>
            <a:r>
              <a:t>Textebene 5</a:t>
            </a:r>
          </a:p>
        </p:txBody>
      </p:sp>
    </p:spTree>
    <p:extLst>
      <p:ext uri="{BB962C8B-B14F-4D97-AF65-F5344CB8AC3E}">
        <p14:creationId xmlns:p14="http://schemas.microsoft.com/office/powerpoint/2010/main" val="8941176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ransition spd="med"/>
  <p:txStyles>
    <p:titleStyle>
      <a:lvl1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chemeClr val="tx1"/>
          </a:solidFill>
          <a:uFillTx/>
          <a:latin typeface="+mn-lt"/>
          <a:ea typeface="+mn-ea"/>
          <a:cs typeface="+mn-cs"/>
          <a:sym typeface="Source Sans Pro"/>
        </a:defRPr>
      </a:lvl1pPr>
      <a:lvl2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2pPr>
      <a:lvl3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3pPr>
      <a:lvl4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4pPr>
      <a:lvl5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5pPr>
      <a:lvl6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6pPr>
      <a:lvl7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7pPr>
      <a:lvl8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8pPr>
      <a:lvl9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9pPr>
    </p:titleStyle>
    <p:bodyStyle>
      <a:lvl1pPr marL="291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1pPr>
      <a:lvl2pPr marL="736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2pPr>
      <a:lvl3pPr marL="1180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3pPr>
      <a:lvl4pPr marL="1625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4pPr>
      <a:lvl5pPr marL="2069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5pPr>
      <a:lvl6pPr marL="2514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6pPr>
      <a:lvl7pPr marL="2958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7pPr>
      <a:lvl8pPr marL="3403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8pPr>
      <a:lvl9pPr marL="3847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9pPr>
    </p:bodyStyle>
    <p:otherStyle>
      <a:lvl1pPr marL="0" marR="0" indent="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1pPr>
      <a:lvl2pPr marL="0" marR="0" indent="228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2pPr>
      <a:lvl3pPr marL="0" marR="0" indent="457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3pPr>
      <a:lvl4pPr marL="0" marR="0" indent="685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4pPr>
      <a:lvl5pPr marL="0" marR="0" indent="9144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5pPr>
      <a:lvl6pPr marL="0" marR="0" indent="11430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6pPr>
      <a:lvl7pPr marL="0" marR="0" indent="1371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7pPr>
      <a:lvl8pPr marL="0" marR="0" indent="1600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8pPr>
      <a:lvl9pPr marL="0" marR="0" indent="1828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F23950-3D5D-4C6F-91E4-2DD950407969}"/>
              </a:ext>
            </a:extLst>
          </p:cNvPr>
          <p:cNvPicPr>
            <a:picLocks noChangeAspect="1"/>
          </p:cNvPicPr>
          <p:nvPr/>
        </p:nvPicPr>
        <p:blipFill>
          <a:blip r:embed="rId2"/>
          <a:stretch>
            <a:fillRect/>
          </a:stretch>
        </p:blipFill>
        <p:spPr>
          <a:xfrm>
            <a:off x="0" y="2024476"/>
            <a:ext cx="5119967" cy="8556657"/>
          </a:xfrm>
          <a:prstGeom prst="rect">
            <a:avLst/>
          </a:prstGeom>
        </p:spPr>
      </p:pic>
      <p:sp>
        <p:nvSpPr>
          <p:cNvPr id="18" name="Rectangle 10"/>
          <p:cNvSpPr/>
          <p:nvPr/>
        </p:nvSpPr>
        <p:spPr>
          <a:xfrm rot="10800000">
            <a:off x="18368244" y="6945440"/>
            <a:ext cx="6015756" cy="3804118"/>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3"/>
          <a:srcRect l="21193" r="37866"/>
          <a:stretch/>
        </p:blipFill>
        <p:spPr>
          <a:xfrm>
            <a:off x="0" y="10777348"/>
            <a:ext cx="24384000" cy="2938652"/>
          </a:xfrm>
          <a:prstGeom prst="rect">
            <a:avLst/>
          </a:prstGeom>
          <a:solidFill>
            <a:srgbClr val="0070C0"/>
          </a:solidFill>
        </p:spPr>
      </p:pic>
      <p:sp>
        <p:nvSpPr>
          <p:cNvPr id="20" name="TextBox 19">
            <a:extLst>
              <a:ext uri="{FF2B5EF4-FFF2-40B4-BE49-F238E27FC236}">
                <a16:creationId xmlns:a16="http://schemas.microsoft.com/office/drawing/2014/main" id="{75E478E2-2BC5-4F72-B3B4-79EDC7189A87}"/>
              </a:ext>
            </a:extLst>
          </p:cNvPr>
          <p:cNvSpPr txBox="1"/>
          <p:nvPr/>
        </p:nvSpPr>
        <p:spPr>
          <a:xfrm>
            <a:off x="167466" y="6302805"/>
            <a:ext cx="14845553" cy="2646878"/>
          </a:xfrm>
          <a:prstGeom prst="rect">
            <a:avLst/>
          </a:prstGeom>
          <a:noFill/>
        </p:spPr>
        <p:txBody>
          <a:bodyPr wrap="square" rtlCol="0">
            <a:spAutoFit/>
          </a:bodyPr>
          <a:lstStyle/>
          <a:p>
            <a:pPr defTabSz="1828800" hangingPunct="1"/>
            <a:r>
              <a:rPr lang="en-US" sz="6600" dirty="0">
                <a:solidFill>
                  <a:srgbClr val="002060"/>
                </a:solidFill>
              </a:rPr>
              <a:t>INVESTORS CONFERENCE CALL</a:t>
            </a:r>
          </a:p>
          <a:p>
            <a:pPr algn="l" defTabSz="1828800" hangingPunct="1"/>
            <a:r>
              <a:rPr lang="en-GB" sz="3200" b="1" kern="1200" dirty="0">
                <a:solidFill>
                  <a:srgbClr val="002060"/>
                </a:solidFill>
                <a:latin typeface="Arial" panose="020B0604020202020204" pitchFamily="34" charset="0"/>
                <a:ea typeface="Source Sans Pro"/>
                <a:cs typeface="Arial" panose="020B0604020202020204" pitchFamily="34" charset="0"/>
              </a:rPr>
              <a:t>       For the year ended 31 December 2022</a:t>
            </a:r>
            <a:br>
              <a:rPr lang="en-GB" sz="6600" b="1" kern="1200" dirty="0">
                <a:solidFill>
                  <a:srgbClr val="002060"/>
                </a:solidFill>
                <a:latin typeface="Arial" panose="020B0604020202020204" pitchFamily="34" charset="0"/>
                <a:ea typeface="Source Sans Pro"/>
                <a:cs typeface="Arial" panose="020B0604020202020204" pitchFamily="34" charset="0"/>
              </a:rPr>
            </a:br>
            <a:endParaRPr lang="en-GB" sz="6600" kern="1200" dirty="0">
              <a:solidFill>
                <a:srgbClr val="002060"/>
              </a:solidFill>
              <a:latin typeface="Arial" panose="020B0604020202020204" pitchFamily="34" charset="0"/>
              <a:ea typeface="Source Sans Pro"/>
              <a:cs typeface="Arial" panose="020B0604020202020204" pitchFamily="34" charset="0"/>
            </a:endParaRPr>
          </a:p>
        </p:txBody>
      </p:sp>
      <p:pic>
        <p:nvPicPr>
          <p:cNvPr id="9" name="Picture 8">
            <a:extLst>
              <a:ext uri="{FF2B5EF4-FFF2-40B4-BE49-F238E27FC236}">
                <a16:creationId xmlns:a16="http://schemas.microsoft.com/office/drawing/2014/main" id="{61CF158F-3513-4CCC-B9EF-51970D45B019}"/>
              </a:ext>
            </a:extLst>
          </p:cNvPr>
          <p:cNvPicPr>
            <a:picLocks noChangeAspect="1"/>
          </p:cNvPicPr>
          <p:nvPr/>
        </p:nvPicPr>
        <p:blipFill>
          <a:blip r:embed="rId4"/>
          <a:stretch>
            <a:fillRect/>
          </a:stretch>
        </p:blipFill>
        <p:spPr>
          <a:xfrm>
            <a:off x="14735239" y="2241285"/>
            <a:ext cx="5348160" cy="3047887"/>
          </a:xfrm>
          <a:prstGeom prst="rect">
            <a:avLst/>
          </a:prstGeom>
          <a:ln>
            <a:noFill/>
          </a:ln>
        </p:spPr>
      </p:pic>
      <p:pic>
        <p:nvPicPr>
          <p:cNvPr id="16" name="Picture 15">
            <a:extLst>
              <a:ext uri="{FF2B5EF4-FFF2-40B4-BE49-F238E27FC236}">
                <a16:creationId xmlns:a16="http://schemas.microsoft.com/office/drawing/2014/main" id="{AAB6CF0B-B54B-4D5F-84B7-FB3A48362FA8}"/>
              </a:ext>
            </a:extLst>
          </p:cNvPr>
          <p:cNvPicPr>
            <a:picLocks noChangeAspect="1"/>
          </p:cNvPicPr>
          <p:nvPr/>
        </p:nvPicPr>
        <p:blipFill rotWithShape="1">
          <a:blip r:embed="rId3"/>
          <a:srcRect l="62309" r="2651" b="34564"/>
          <a:stretch/>
        </p:blipFill>
        <p:spPr>
          <a:xfrm>
            <a:off x="17595230" y="11443562"/>
            <a:ext cx="5911868" cy="1621180"/>
          </a:xfrm>
          <a:prstGeom prst="rect">
            <a:avLst/>
          </a:prstGeom>
        </p:spPr>
      </p:pic>
      <p:sp>
        <p:nvSpPr>
          <p:cNvPr id="10" name="TextBox 9">
            <a:extLst>
              <a:ext uri="{FF2B5EF4-FFF2-40B4-BE49-F238E27FC236}">
                <a16:creationId xmlns:a16="http://schemas.microsoft.com/office/drawing/2014/main" id="{579A966C-F7C7-486B-B65C-669EA4753467}"/>
              </a:ext>
            </a:extLst>
          </p:cNvPr>
          <p:cNvSpPr txBox="1"/>
          <p:nvPr/>
        </p:nvSpPr>
        <p:spPr>
          <a:xfrm>
            <a:off x="9237334" y="9699842"/>
            <a:ext cx="15146666" cy="923330"/>
          </a:xfrm>
          <a:prstGeom prst="rect">
            <a:avLst/>
          </a:prstGeom>
          <a:noFill/>
        </p:spPr>
        <p:txBody>
          <a:bodyPr wrap="square" rtlCol="0">
            <a:spAutoFit/>
          </a:bodyPr>
          <a:lstStyle/>
          <a:p>
            <a:pPr defTabSz="1828800" hangingPunct="1"/>
            <a:r>
              <a:rPr lang="en-US" sz="5400" dirty="0">
                <a:solidFill>
                  <a:srgbClr val="002060"/>
                </a:solidFill>
              </a:rPr>
              <a:t>Presented by:  Amar Kulkarni, Finance Director</a:t>
            </a:r>
            <a:endParaRPr lang="en-GB" sz="5400" kern="1200" dirty="0">
              <a:solidFill>
                <a:srgbClr val="002060"/>
              </a:solidFill>
              <a:latin typeface="Arial" panose="020B0604020202020204" pitchFamily="34" charset="0"/>
              <a:ea typeface="Source Sans Pro"/>
              <a:cs typeface="Arial" panose="020B0604020202020204" pitchFamily="34" charset="0"/>
            </a:endParaRPr>
          </a:p>
        </p:txBody>
      </p:sp>
    </p:spTree>
    <p:extLst>
      <p:ext uri="{BB962C8B-B14F-4D97-AF65-F5344CB8AC3E}">
        <p14:creationId xmlns:p14="http://schemas.microsoft.com/office/powerpoint/2010/main" val="1056290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ABOUT US</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3507244"/>
            <a:ext cx="13644281"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Widam Food Company Q.P.S.C. (the “Company”) was incorporated in accordance with the Resolution No. 75 of 2003 issued by the Minister of Economy and Finance of the State of Qatar as a Qatari Public Shareholding Company, and was registered at the Ministry of Economy and Commerce of the State of Qatar with the Commercial Registration No. 26911 dated 16 December 2003. The Company is domiciled in the State of Qatar, where it also has its principal place of business. Its registered office is at Fifth floor, Al </a:t>
            </a:r>
            <a:r>
              <a:rPr lang="en-GB" sz="2400" dirty="0" err="1">
                <a:solidFill>
                  <a:srgbClr val="002060"/>
                </a:solidFill>
              </a:rPr>
              <a:t>Shomoukh</a:t>
            </a:r>
            <a:r>
              <a:rPr lang="en-GB" sz="2400" dirty="0">
                <a:solidFill>
                  <a:srgbClr val="002060"/>
                </a:solidFill>
              </a:rPr>
              <a:t> Tower, Al Saad, Doha.</a:t>
            </a:r>
            <a:endParaRPr lang="en-US" sz="2400" dirty="0">
              <a:solidFill>
                <a:srgbClr val="002060"/>
              </a:solidFill>
            </a:endParaRPr>
          </a:p>
          <a:p>
            <a:pPr algn="l"/>
            <a:r>
              <a:rPr lang="en-GB" sz="2400" dirty="0">
                <a:solidFill>
                  <a:srgbClr val="002060"/>
                </a:solidFill>
              </a:rPr>
              <a:t> </a:t>
            </a:r>
            <a:endParaRPr lang="en-US" sz="2400" dirty="0">
              <a:solidFill>
                <a:srgbClr val="002060"/>
              </a:solidFill>
            </a:endParaRPr>
          </a:p>
          <a:p>
            <a:pPr algn="l"/>
            <a:r>
              <a:rPr lang="en-GB" sz="2400" dirty="0">
                <a:solidFill>
                  <a:srgbClr val="002060"/>
                </a:solidFill>
              </a:rPr>
              <a:t>The Company’s principal activities include the import and trade of livestock, meat and feeds. In addition the Company is engaged in the slaughter of sheep and cattle and supplying the local market with fresh meat and related products</a:t>
            </a:r>
            <a:endParaRPr kumimoji="0" lang="en-US" sz="2400" b="1" i="0" u="none" strike="noStrike" cap="none" spc="-110" normalizeH="0" baseline="0" dirty="0">
              <a:ln>
                <a:noFill/>
              </a:ln>
              <a:solidFill>
                <a:srgbClr val="002060"/>
              </a:solidFill>
              <a:effectLst/>
              <a:uFillTx/>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2070372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6326" y="681712"/>
            <a:ext cx="18021320"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l" rtl="1"/>
            <a:r>
              <a:rPr lang="en-US" i="1" dirty="0">
                <a:solidFill>
                  <a:srgbClr val="002060"/>
                </a:solidFill>
                <a:latin typeface="Times New Roman" panose="02020603050405020304" pitchFamily="18" charset="0"/>
                <a:cs typeface="Times New Roman" panose="02020603050405020304" pitchFamily="18" charset="0"/>
              </a:rPr>
              <a:t>MANAGEMENT COMMENTARY -   2022</a:t>
            </a:r>
            <a:endParaRPr lang="en-GB" i="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12830179"/>
            <a:ext cx="24384000" cy="88582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0"/>
          </a:p>
        </p:txBody>
      </p:sp>
      <p:pic>
        <p:nvPicPr>
          <p:cNvPr id="27" name="Picture 26"/>
          <p:cNvPicPr>
            <a:picLocks noChangeAspect="1"/>
          </p:cNvPicPr>
          <p:nvPr/>
        </p:nvPicPr>
        <p:blipFill>
          <a:blip r:embed="rId2"/>
          <a:stretch>
            <a:fillRect/>
          </a:stretch>
        </p:blipFill>
        <p:spPr>
          <a:xfrm>
            <a:off x="19164964" y="488624"/>
            <a:ext cx="4852710" cy="2094808"/>
          </a:xfrm>
          <a:prstGeom prst="rect">
            <a:avLst/>
          </a:prstGeom>
          <a:ln>
            <a:noFill/>
          </a:ln>
        </p:spPr>
      </p:pic>
      <p:cxnSp>
        <p:nvCxnSpPr>
          <p:cNvPr id="28" name="Straight Connector 27"/>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1FFEC5AE-DA0B-42FF-B380-9BDAF56CE57E}"/>
              </a:ext>
            </a:extLst>
          </p:cNvPr>
          <p:cNvSpPr txBox="1"/>
          <p:nvPr/>
        </p:nvSpPr>
        <p:spPr>
          <a:xfrm>
            <a:off x="628184" y="2841058"/>
            <a:ext cx="23389489" cy="9008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defTabSz="821531"/>
            <a:r>
              <a:rPr kumimoji="0" lang="en-US" sz="3600" b="1" i="1" u="none" strike="noStrike" cap="none" spc="-110" normalizeH="0" baseline="0" dirty="0">
                <a:ln>
                  <a:noFill/>
                </a:ln>
                <a:solidFill>
                  <a:srgbClr val="394256"/>
                </a:solidFill>
                <a:effectLst/>
                <a:uFillTx/>
                <a:latin typeface="Times New Roman" panose="02020603050405020304" pitchFamily="18" charset="0"/>
                <a:ea typeface="+mn-ea"/>
                <a:cs typeface="Times New Roman" panose="02020603050405020304" pitchFamily="18" charset="0"/>
                <a:sym typeface="Source Sans Pro"/>
              </a:rPr>
              <a:t>HIGHLIGHTS</a:t>
            </a:r>
          </a:p>
          <a:p>
            <a:pPr algn="l" defTabSz="821531"/>
            <a:endParaRPr lang="en-US" sz="3600" b="1" i="1" spc="-110" dirty="0">
              <a:solidFill>
                <a:srgbClr val="394256"/>
              </a:solidFill>
              <a:latin typeface="Times New Roman" panose="02020603050405020304" pitchFamily="18" charset="0"/>
              <a:ea typeface="+mn-ea"/>
              <a:cs typeface="Times New Roman" panose="02020603050405020304" pitchFamily="18" charset="0"/>
              <a:sym typeface="Source Sans Pro"/>
            </a:endParaRPr>
          </a:p>
          <a:p>
            <a:pPr marL="457200" indent="-457200" algn="l" defTabSz="821531">
              <a:buFont typeface="Courier New" panose="02070309020205020404" pitchFamily="49" charset="0"/>
              <a:buChar char="o"/>
            </a:pPr>
            <a:r>
              <a:rPr lang="en-US" sz="3600" b="1" i="1" spc="-110" dirty="0">
                <a:solidFill>
                  <a:srgbClr val="394256"/>
                </a:solidFill>
                <a:latin typeface="Times New Roman" panose="02020603050405020304" pitchFamily="18" charset="0"/>
                <a:ea typeface="+mn-ea"/>
                <a:cs typeface="Times New Roman" panose="02020603050405020304" pitchFamily="18" charset="0"/>
                <a:sym typeface="Source Sans Pro"/>
              </a:rPr>
              <a:t>2022 was impacted with low Domestic sales but compensated with International Sales.</a:t>
            </a:r>
            <a:r>
              <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rPr>
              <a:t> </a:t>
            </a:r>
          </a:p>
          <a:p>
            <a:pPr marL="457200" indent="-457200" algn="l" defTabSz="821531">
              <a:buFont typeface="Courier New" panose="02070309020205020404" pitchFamily="49" charset="0"/>
              <a:buChar char="o"/>
            </a:pPr>
            <a:r>
              <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rPr>
              <a:t>Opportunities envisaged by many during the World Cup, many new competitors entered the market leading to increased domestic competition. Costs were impacted with the Russian/Ukraine war throughout Q2-Q4. Logistic costs increases with the World Cup rush further impacted the business. Domestic demand was substantially lower than expected driving clearance of stock before expiry, bringing about low gross margins</a:t>
            </a:r>
          </a:p>
          <a:p>
            <a:pPr algn="l" defTabSz="821531"/>
            <a:endPar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endParaRPr>
          </a:p>
          <a:p>
            <a:pPr marL="457200" indent="-457200" algn="l" defTabSz="821531">
              <a:buFont typeface="Courier New" panose="02070309020205020404" pitchFamily="49" charset="0"/>
              <a:buChar char="o"/>
            </a:pPr>
            <a:r>
              <a:rPr kumimoji="0" lang="en-US" sz="3600" b="1" i="1" u="none" strike="noStrike" cap="none" spc="-110" normalizeH="0" baseline="0" dirty="0">
                <a:ln>
                  <a:noFill/>
                </a:ln>
                <a:solidFill>
                  <a:srgbClr val="394256"/>
                </a:solidFill>
                <a:effectLst/>
                <a:uFillTx/>
                <a:latin typeface="Times New Roman" panose="02020603050405020304" pitchFamily="18" charset="0"/>
                <a:ea typeface="+mn-ea"/>
                <a:cs typeface="Times New Roman" panose="02020603050405020304" pitchFamily="18" charset="0"/>
                <a:sym typeface="Source Sans Pro"/>
              </a:rPr>
              <a:t>Overall Revenue rose by 15</a:t>
            </a:r>
            <a:r>
              <a:rPr lang="en-US" sz="3600" b="1" i="1" spc="-110" dirty="0">
                <a:solidFill>
                  <a:srgbClr val="394256"/>
                </a:solidFill>
                <a:latin typeface="Times New Roman" panose="02020603050405020304" pitchFamily="18" charset="0"/>
                <a:ea typeface="+mn-ea"/>
                <a:cs typeface="Times New Roman" panose="02020603050405020304" pitchFamily="18" charset="0"/>
                <a:sym typeface="Source Sans Pro"/>
              </a:rPr>
              <a:t> </a:t>
            </a:r>
            <a:r>
              <a:rPr kumimoji="0" lang="en-US" sz="3600" b="1" i="1" u="none" strike="noStrike" cap="none" spc="-110" normalizeH="0" baseline="0" dirty="0">
                <a:ln>
                  <a:noFill/>
                </a:ln>
                <a:solidFill>
                  <a:srgbClr val="394256"/>
                </a:solidFill>
                <a:effectLst/>
                <a:uFillTx/>
                <a:latin typeface="Times New Roman" panose="02020603050405020304" pitchFamily="18" charset="0"/>
                <a:ea typeface="+mn-ea"/>
                <a:cs typeface="Times New Roman" panose="02020603050405020304" pitchFamily="18" charset="0"/>
                <a:sym typeface="Source Sans Pro"/>
              </a:rPr>
              <a:t>% YoY</a:t>
            </a:r>
            <a:r>
              <a:rPr kumimoji="0" lang="en-US" sz="3600" i="1" u="none" strike="noStrike" cap="none" spc="-110" normalizeH="0" baseline="0" dirty="0">
                <a:ln>
                  <a:noFill/>
                </a:ln>
                <a:solidFill>
                  <a:srgbClr val="394256"/>
                </a:solidFill>
                <a:effectLst/>
                <a:uFillTx/>
                <a:latin typeface="Times New Roman" panose="02020603050405020304" pitchFamily="18" charset="0"/>
                <a:ea typeface="+mn-ea"/>
                <a:cs typeface="Times New Roman" panose="02020603050405020304" pitchFamily="18" charset="0"/>
                <a:sym typeface="Source Sans Pro"/>
              </a:rPr>
              <a:t>. The company posted overall revenue of QR </a:t>
            </a:r>
            <a:r>
              <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rPr>
              <a:t>483</a:t>
            </a:r>
            <a:r>
              <a:rPr kumimoji="0" lang="en-US" sz="3600" i="1" u="none" strike="noStrike" cap="none" spc="-110" normalizeH="0" baseline="0" dirty="0">
                <a:ln>
                  <a:noFill/>
                </a:ln>
                <a:solidFill>
                  <a:srgbClr val="394256"/>
                </a:solidFill>
                <a:effectLst/>
                <a:uFillTx/>
                <a:latin typeface="Times New Roman" panose="02020603050405020304" pitchFamily="18" charset="0"/>
                <a:ea typeface="+mn-ea"/>
                <a:cs typeface="Times New Roman" panose="02020603050405020304" pitchFamily="18" charset="0"/>
                <a:sym typeface="Source Sans Pro"/>
              </a:rPr>
              <a:t> mn  increasing by 15 % YoY. Sales of government compensated items rose by 17% YoY, non-compensated items rose by 15% YoY driven mainly by International sales. </a:t>
            </a:r>
            <a:r>
              <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rPr>
              <a:t>Sales of Domestic non-compensated items declined by 10% YoY. </a:t>
            </a:r>
          </a:p>
          <a:p>
            <a:pPr algn="l" defTabSz="821531"/>
            <a:r>
              <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rPr>
              <a:t>     Gross margin (after government compensation) recorded at (5)% vs. (7)% in 2021. </a:t>
            </a:r>
          </a:p>
          <a:p>
            <a:pPr algn="l" defTabSz="821531"/>
            <a:endPar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endParaRPr>
          </a:p>
          <a:p>
            <a:pPr marL="457200" indent="-457200" algn="l" defTabSz="821531">
              <a:buFont typeface="Courier New" panose="02070309020205020404" pitchFamily="49" charset="0"/>
              <a:buChar char="o"/>
            </a:pPr>
            <a:r>
              <a:rPr lang="en-US" sz="3600" b="1" i="1" spc="-110" dirty="0">
                <a:solidFill>
                  <a:srgbClr val="394256"/>
                </a:solidFill>
                <a:latin typeface="Times New Roman" panose="02020603050405020304" pitchFamily="18" charset="0"/>
                <a:ea typeface="+mn-ea"/>
                <a:cs typeface="Times New Roman" panose="02020603050405020304" pitchFamily="18" charset="0"/>
                <a:sym typeface="Source Sans Pro"/>
              </a:rPr>
              <a:t>Expenses declined vs 2021</a:t>
            </a:r>
            <a:r>
              <a:rPr lang="en-US" sz="3600" i="1" spc="-110" dirty="0">
                <a:solidFill>
                  <a:srgbClr val="394256"/>
                </a:solidFill>
                <a:latin typeface="Times New Roman" panose="02020603050405020304" pitchFamily="18" charset="0"/>
                <a:ea typeface="+mn-ea"/>
                <a:cs typeface="Times New Roman" panose="02020603050405020304" pitchFamily="18" charset="0"/>
                <a:sym typeface="Source Sans Pro"/>
              </a:rPr>
              <a:t>. Stringent cost controls and careful internal process planning and changes has driven a cost saving of over 15 mn. Operating expenses declined YoY by 13% . G&amp;A declined YoY by 11% .</a:t>
            </a:r>
            <a:endParaRPr kumimoji="0" lang="en-US" sz="3600" i="1" u="none" strike="noStrike" cap="none" spc="-110" normalizeH="0" baseline="0" dirty="0">
              <a:ln>
                <a:noFill/>
              </a:ln>
              <a:solidFill>
                <a:srgbClr val="394256"/>
              </a:solidFill>
              <a:effectLst/>
              <a:uFillTx/>
              <a:latin typeface="Times New Roman" panose="02020603050405020304" pitchFamily="18" charset="0"/>
              <a:ea typeface="+mn-ea"/>
              <a:cs typeface="Times New Roman" panose="02020603050405020304" pitchFamily="18" charset="0"/>
              <a:sym typeface="Source Sans Pro"/>
            </a:endParaRPr>
          </a:p>
          <a:p>
            <a:pPr algn="l" defTabSz="821531"/>
            <a:r>
              <a:rPr kumimoji="0" lang="en-US" sz="3600" b="1" i="1" u="none" strike="noStrike" cap="none" spc="-110" normalizeH="0" baseline="0" dirty="0">
                <a:ln>
                  <a:noFill/>
                </a:ln>
                <a:solidFill>
                  <a:srgbClr val="394256"/>
                </a:solidFill>
                <a:effectLst/>
                <a:uFillTx/>
                <a:latin typeface="Times New Roman" panose="02020603050405020304" pitchFamily="18" charset="0"/>
                <a:ea typeface="+mn-ea"/>
                <a:cs typeface="Times New Roman" panose="02020603050405020304" pitchFamily="18" charset="0"/>
                <a:sym typeface="Source Sans Pro"/>
              </a:rPr>
              <a:t> </a:t>
            </a:r>
          </a:p>
        </p:txBody>
      </p:sp>
    </p:spTree>
    <p:extLst>
      <p:ext uri="{BB962C8B-B14F-4D97-AF65-F5344CB8AC3E}">
        <p14:creationId xmlns:p14="http://schemas.microsoft.com/office/powerpoint/2010/main" val="40301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6326" y="312237"/>
            <a:ext cx="18458514" cy="1865767"/>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l" rtl="1"/>
            <a:r>
              <a:rPr lang="en-US" dirty="0">
                <a:solidFill>
                  <a:srgbClr val="002060"/>
                </a:solidFill>
                <a:latin typeface="Abadi MT Condensed Light" panose="020B0306030101010103" pitchFamily="34" charset="0"/>
              </a:rPr>
              <a:t>FINANCIAL HIGHLIGHTS – </a:t>
            </a:r>
          </a:p>
          <a:p>
            <a:pPr algn="l" rtl="1"/>
            <a:r>
              <a:rPr lang="en-US" dirty="0">
                <a:solidFill>
                  <a:srgbClr val="002060"/>
                </a:solidFill>
                <a:latin typeface="Abadi MT Condensed Light" panose="020B0306030101010103" pitchFamily="34" charset="0"/>
              </a:rPr>
              <a:t>STATEMENT OF PROFIT &amp; LOSS and OTHER COMPREHENSIVE INCOME</a:t>
            </a:r>
            <a:endParaRPr lang="en-GB" dirty="0">
              <a:solidFill>
                <a:srgbClr val="002060"/>
              </a:solidFill>
              <a:latin typeface="Abadi MT Condensed Light" panose="020B0306030101010103" pitchFamily="34" charset="0"/>
            </a:endParaRPr>
          </a:p>
        </p:txBody>
      </p:sp>
      <p:sp>
        <p:nvSpPr>
          <p:cNvPr id="2" name="Rectangle 1"/>
          <p:cNvSpPr/>
          <p:nvPr/>
        </p:nvSpPr>
        <p:spPr>
          <a:xfrm>
            <a:off x="0" y="12830179"/>
            <a:ext cx="24384000" cy="88582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0"/>
          </a:p>
        </p:txBody>
      </p:sp>
      <p:pic>
        <p:nvPicPr>
          <p:cNvPr id="27" name="Picture 26"/>
          <p:cNvPicPr>
            <a:picLocks noChangeAspect="1"/>
          </p:cNvPicPr>
          <p:nvPr/>
        </p:nvPicPr>
        <p:blipFill>
          <a:blip r:embed="rId2"/>
          <a:stretch>
            <a:fillRect/>
          </a:stretch>
        </p:blipFill>
        <p:spPr>
          <a:xfrm>
            <a:off x="19164964" y="488624"/>
            <a:ext cx="4852710" cy="2094808"/>
          </a:xfrm>
          <a:prstGeom prst="rect">
            <a:avLst/>
          </a:prstGeom>
          <a:ln>
            <a:noFill/>
          </a:ln>
        </p:spPr>
      </p:pic>
      <p:cxnSp>
        <p:nvCxnSpPr>
          <p:cNvPr id="28" name="Straight Connector 27"/>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5DD136F3-C6E1-4B48-92F5-A97D997CF350}"/>
              </a:ext>
            </a:extLst>
          </p:cNvPr>
          <p:cNvSpPr txBox="1"/>
          <p:nvPr/>
        </p:nvSpPr>
        <p:spPr>
          <a:xfrm>
            <a:off x="11544300" y="3195460"/>
            <a:ext cx="12473374" cy="8700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defTabSz="457189"/>
            <a:r>
              <a:rPr lang="en-US" sz="3200" b="1" i="1" u="sng" dirty="0">
                <a:solidFill>
                  <a:srgbClr val="00338D"/>
                </a:solidFill>
                <a:latin typeface="Times New Roman" panose="02020603050405020304" pitchFamily="18" charset="0"/>
                <a:cs typeface="Times New Roman" panose="02020603050405020304" pitchFamily="18" charset="0"/>
              </a:rPr>
              <a:t>YoY ANALYSIS</a:t>
            </a:r>
            <a:endParaRPr lang="en-US" sz="2400" b="1" i="1" u="sng" dirty="0">
              <a:solidFill>
                <a:srgbClr val="00338D"/>
              </a:solidFill>
              <a:latin typeface="Times New Roman" panose="02020603050405020304" pitchFamily="18" charset="0"/>
              <a:cs typeface="Times New Roman" panose="02020603050405020304" pitchFamily="18" charset="0"/>
            </a:endParaRPr>
          </a:p>
          <a:p>
            <a:pPr algn="just" defTabSz="457189"/>
            <a:endParaRPr lang="en-US" sz="2400" b="1"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b="1" i="1" dirty="0">
                <a:solidFill>
                  <a:srgbClr val="00338D"/>
                </a:solidFill>
                <a:latin typeface="Times New Roman" panose="02020603050405020304" pitchFamily="18" charset="0"/>
                <a:cs typeface="Times New Roman" panose="02020603050405020304" pitchFamily="18" charset="0"/>
              </a:rPr>
              <a:t>Revenue</a:t>
            </a:r>
            <a:r>
              <a:rPr lang="en-US" sz="2800" i="1" dirty="0">
                <a:solidFill>
                  <a:srgbClr val="00338D"/>
                </a:solidFill>
                <a:latin typeface="Times New Roman" panose="02020603050405020304" pitchFamily="18" charset="0"/>
                <a:cs typeface="Times New Roman" panose="02020603050405020304" pitchFamily="18" charset="0"/>
              </a:rPr>
              <a:t> has increased mainly due to support from International Sales. Domestic sales has been weaker than expected even during the World Cup. International Sales booked at 100 mn vs 10 mn in 2021.</a:t>
            </a:r>
          </a:p>
          <a:p>
            <a:pPr marL="171450" indent="-171450" algn="just" defTabSz="457189">
              <a:buFontTx/>
              <a:buChar char="-"/>
            </a:pPr>
            <a:endParaRPr lang="en-US" sz="280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i="1" dirty="0">
                <a:solidFill>
                  <a:srgbClr val="00338D"/>
                </a:solidFill>
                <a:latin typeface="Times New Roman" panose="02020603050405020304" pitchFamily="18" charset="0"/>
                <a:cs typeface="Times New Roman" panose="02020603050405020304" pitchFamily="18" charset="0"/>
              </a:rPr>
              <a:t>The </a:t>
            </a:r>
            <a:r>
              <a:rPr lang="en-US" sz="2800" b="1" i="1" dirty="0">
                <a:solidFill>
                  <a:srgbClr val="00338D"/>
                </a:solidFill>
                <a:latin typeface="Times New Roman" panose="02020603050405020304" pitchFamily="18" charset="0"/>
                <a:cs typeface="Times New Roman" panose="02020603050405020304" pitchFamily="18" charset="0"/>
              </a:rPr>
              <a:t>cost of sales </a:t>
            </a:r>
            <a:r>
              <a:rPr lang="en-US" sz="2800" i="1" dirty="0">
                <a:solidFill>
                  <a:srgbClr val="00338D"/>
                </a:solidFill>
                <a:latin typeface="Times New Roman" panose="02020603050405020304" pitchFamily="18" charset="0"/>
                <a:cs typeface="Times New Roman" panose="02020603050405020304" pitchFamily="18" charset="0"/>
              </a:rPr>
              <a:t>increased as a result of increase in revenue during the period, albeit at a reduced percentage versus revenue. Increase in cost of Logistics and Food inflation rates worldwide increased cost of sales unproportionate to revenue.</a:t>
            </a:r>
          </a:p>
          <a:p>
            <a:pPr algn="just" defTabSz="457189"/>
            <a:endParaRPr lang="en-US" sz="2800" i="1" dirty="0">
              <a:solidFill>
                <a:srgbClr val="00338D"/>
              </a:solidFill>
              <a:latin typeface="Times New Roman" panose="02020603050405020304" pitchFamily="18" charset="0"/>
              <a:cs typeface="Times New Roman" panose="02020603050405020304" pitchFamily="18" charset="0"/>
            </a:endParaRPr>
          </a:p>
          <a:p>
            <a:pPr marL="342900" indent="-342900" algn="just" defTabSz="457189">
              <a:buFontTx/>
              <a:buChar char="-"/>
            </a:pPr>
            <a:r>
              <a:rPr lang="en-US" sz="2800" i="1" dirty="0">
                <a:solidFill>
                  <a:srgbClr val="00338D"/>
                </a:solidFill>
                <a:latin typeface="Times New Roman" panose="02020603050405020304" pitchFamily="18" charset="0"/>
                <a:cs typeface="Times New Roman" panose="02020603050405020304" pitchFamily="18" charset="0"/>
              </a:rPr>
              <a:t>The </a:t>
            </a:r>
            <a:r>
              <a:rPr lang="en-US" sz="2800" b="1" i="1" dirty="0">
                <a:solidFill>
                  <a:srgbClr val="00338D"/>
                </a:solidFill>
                <a:latin typeface="Times New Roman" panose="02020603050405020304" pitchFamily="18" charset="0"/>
                <a:cs typeface="Times New Roman" panose="02020603050405020304" pitchFamily="18" charset="0"/>
              </a:rPr>
              <a:t>Operation Expenses  </a:t>
            </a:r>
            <a:r>
              <a:rPr lang="en-US" sz="2800" i="1" dirty="0">
                <a:solidFill>
                  <a:srgbClr val="00338D"/>
                </a:solidFill>
                <a:latin typeface="Times New Roman" panose="02020603050405020304" pitchFamily="18" charset="0"/>
                <a:cs typeface="Times New Roman" panose="02020603050405020304" pitchFamily="18" charset="0"/>
              </a:rPr>
              <a:t>decreased 13% with efforts on financial controls and supplier contract  renegotiations.</a:t>
            </a:r>
          </a:p>
          <a:p>
            <a:pPr algn="just" defTabSz="457189"/>
            <a:endParaRPr lang="en-US" sz="280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i="1" dirty="0">
                <a:solidFill>
                  <a:srgbClr val="00338D"/>
                </a:solidFill>
                <a:latin typeface="Times New Roman" panose="02020603050405020304" pitchFamily="18" charset="0"/>
                <a:cs typeface="Times New Roman" panose="02020603050405020304" pitchFamily="18" charset="0"/>
              </a:rPr>
              <a:t>The </a:t>
            </a:r>
            <a:r>
              <a:rPr lang="en-US" sz="2800" b="1" i="1" dirty="0">
                <a:solidFill>
                  <a:srgbClr val="00338D"/>
                </a:solidFill>
                <a:latin typeface="Times New Roman" panose="02020603050405020304" pitchFamily="18" charset="0"/>
                <a:cs typeface="Times New Roman" panose="02020603050405020304" pitchFamily="18" charset="0"/>
              </a:rPr>
              <a:t>G&amp;A Expenses </a:t>
            </a:r>
            <a:r>
              <a:rPr lang="en-US" sz="2800" i="1" dirty="0">
                <a:solidFill>
                  <a:srgbClr val="00338D"/>
                </a:solidFill>
                <a:latin typeface="Times New Roman" panose="02020603050405020304" pitchFamily="18" charset="0"/>
                <a:cs typeface="Times New Roman" panose="02020603050405020304" pitchFamily="18" charset="0"/>
              </a:rPr>
              <a:t>decrease 11% mainly related to stringent finance cost controls and cost monitoring.</a:t>
            </a:r>
          </a:p>
          <a:p>
            <a:pPr algn="just" defTabSz="457189"/>
            <a:endParaRPr lang="en-US" sz="280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b="1" i="1" dirty="0">
                <a:solidFill>
                  <a:srgbClr val="00338D"/>
                </a:solidFill>
                <a:latin typeface="Times New Roman" panose="02020603050405020304" pitchFamily="18" charset="0"/>
                <a:cs typeface="Times New Roman" panose="02020603050405020304" pitchFamily="18" charset="0"/>
              </a:rPr>
              <a:t> Loss for the Year </a:t>
            </a:r>
            <a:r>
              <a:rPr lang="en-US" sz="2800" i="1" dirty="0">
                <a:solidFill>
                  <a:srgbClr val="00338D"/>
                </a:solidFill>
                <a:latin typeface="Times New Roman" panose="02020603050405020304" pitchFamily="18" charset="0"/>
                <a:cs typeface="Times New Roman" panose="02020603050405020304" pitchFamily="18" charset="0"/>
              </a:rPr>
              <a:t>– QR 61 mn vs QR 66 mn, is important to be assessed on the back of QR 13 mn reversal of provision in 2021. Hence a true comparative is QR 61 mn loss 2022  vs  QR 80 mn loss in 2021.  A 25% reduction in loss in 2022.</a:t>
            </a:r>
          </a:p>
          <a:p>
            <a:pPr algn="just" defTabSz="457189"/>
            <a:endParaRPr lang="en-US" sz="2400" dirty="0">
              <a:solidFill>
                <a:srgbClr val="00338D"/>
              </a:solidFill>
              <a:latin typeface="Univers 55" panose="02000000000000000000" pitchFamily="2" charset="0"/>
            </a:endParaRPr>
          </a:p>
        </p:txBody>
      </p:sp>
      <p:pic>
        <p:nvPicPr>
          <p:cNvPr id="3" name="Picture 2">
            <a:extLst>
              <a:ext uri="{FF2B5EF4-FFF2-40B4-BE49-F238E27FC236}">
                <a16:creationId xmlns:a16="http://schemas.microsoft.com/office/drawing/2014/main" id="{A02F278F-DEE8-41ED-ABD2-B63B277FDA73}"/>
              </a:ext>
            </a:extLst>
          </p:cNvPr>
          <p:cNvPicPr>
            <a:picLocks noChangeAspect="1"/>
          </p:cNvPicPr>
          <p:nvPr/>
        </p:nvPicPr>
        <p:blipFill>
          <a:blip r:embed="rId3"/>
          <a:stretch>
            <a:fillRect/>
          </a:stretch>
        </p:blipFill>
        <p:spPr>
          <a:xfrm>
            <a:off x="666750" y="2862262"/>
            <a:ext cx="10588022" cy="8602768"/>
          </a:xfrm>
          <a:prstGeom prst="rect">
            <a:avLst/>
          </a:prstGeom>
        </p:spPr>
      </p:pic>
    </p:spTree>
    <p:extLst>
      <p:ext uri="{BB962C8B-B14F-4D97-AF65-F5344CB8AC3E}">
        <p14:creationId xmlns:p14="http://schemas.microsoft.com/office/powerpoint/2010/main" val="103603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66326" y="312237"/>
            <a:ext cx="18432312" cy="1865767"/>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l" rtl="1"/>
            <a:r>
              <a:rPr lang="en-US" dirty="0">
                <a:solidFill>
                  <a:srgbClr val="002060"/>
                </a:solidFill>
                <a:latin typeface="Abadi MT Condensed Light" panose="020B0306030101010103" pitchFamily="34" charset="0"/>
              </a:rPr>
              <a:t>FINANCIAL HIGHLIGHTS – FINANCIAL POSITION</a:t>
            </a:r>
            <a:endParaRPr lang="en-GB" dirty="0">
              <a:solidFill>
                <a:srgbClr val="002060"/>
              </a:solidFill>
              <a:latin typeface="Abadi MT Condensed Light" panose="020B0306030101010103" pitchFamily="34" charset="0"/>
            </a:endParaRPr>
          </a:p>
        </p:txBody>
      </p:sp>
      <p:sp>
        <p:nvSpPr>
          <p:cNvPr id="2" name="Rectangle 1"/>
          <p:cNvSpPr/>
          <p:nvPr/>
        </p:nvSpPr>
        <p:spPr>
          <a:xfrm>
            <a:off x="0" y="12830179"/>
            <a:ext cx="24384000" cy="88582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00"/>
          </a:p>
        </p:txBody>
      </p:sp>
      <p:pic>
        <p:nvPicPr>
          <p:cNvPr id="27" name="Picture 26"/>
          <p:cNvPicPr>
            <a:picLocks noChangeAspect="1"/>
          </p:cNvPicPr>
          <p:nvPr/>
        </p:nvPicPr>
        <p:blipFill>
          <a:blip r:embed="rId3"/>
          <a:stretch>
            <a:fillRect/>
          </a:stretch>
        </p:blipFill>
        <p:spPr>
          <a:xfrm>
            <a:off x="19164964" y="488624"/>
            <a:ext cx="4852710" cy="2094808"/>
          </a:xfrm>
          <a:prstGeom prst="rect">
            <a:avLst/>
          </a:prstGeom>
          <a:ln>
            <a:noFill/>
          </a:ln>
        </p:spPr>
      </p:pic>
      <p:cxnSp>
        <p:nvCxnSpPr>
          <p:cNvPr id="28" name="Straight Connector 27"/>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F0270947-4A3F-4FAA-824E-754C10BA6A0D}"/>
              </a:ext>
            </a:extLst>
          </p:cNvPr>
          <p:cNvSpPr txBox="1"/>
          <p:nvPr/>
        </p:nvSpPr>
        <p:spPr>
          <a:xfrm>
            <a:off x="10515599" y="3104910"/>
            <a:ext cx="12397154" cy="8515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defTabSz="457189"/>
            <a:r>
              <a:rPr lang="en-US" sz="3200" b="1" i="1" u="sng" dirty="0">
                <a:solidFill>
                  <a:srgbClr val="00338D"/>
                </a:solidFill>
                <a:latin typeface="Times New Roman" panose="02020603050405020304" pitchFamily="18" charset="0"/>
                <a:cs typeface="Times New Roman" panose="02020603050405020304" pitchFamily="18" charset="0"/>
              </a:rPr>
              <a:t>ANALYSIS vs 31 Dec 2021</a:t>
            </a:r>
          </a:p>
          <a:p>
            <a:pPr algn="just" defTabSz="457189"/>
            <a:endParaRPr lang="en-US" sz="1000" i="1" dirty="0">
              <a:solidFill>
                <a:srgbClr val="00338D"/>
              </a:solidFill>
              <a:latin typeface="Times New Roman" panose="02020603050405020304" pitchFamily="18" charset="0"/>
              <a:cs typeface="Times New Roman" panose="02020603050405020304" pitchFamily="18" charset="0"/>
            </a:endParaRPr>
          </a:p>
          <a:p>
            <a:pPr algn="just" defTabSz="457189">
              <a:lnSpc>
                <a:spcPts val="800"/>
              </a:lnSpc>
            </a:pPr>
            <a:endParaRPr lang="en-US" sz="240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b="1" i="1" dirty="0">
                <a:solidFill>
                  <a:srgbClr val="00338D"/>
                </a:solidFill>
                <a:latin typeface="Times New Roman" panose="02020603050405020304" pitchFamily="18" charset="0"/>
                <a:cs typeface="Times New Roman" panose="02020603050405020304" pitchFamily="18" charset="0"/>
              </a:rPr>
              <a:t>Projects under progress </a:t>
            </a:r>
            <a:r>
              <a:rPr lang="en-US" sz="2800" i="1" dirty="0">
                <a:solidFill>
                  <a:srgbClr val="00338D"/>
                </a:solidFill>
                <a:latin typeface="Times New Roman" panose="02020603050405020304" pitchFamily="18" charset="0"/>
                <a:cs typeface="Times New Roman" panose="02020603050405020304" pitchFamily="18" charset="0"/>
              </a:rPr>
              <a:t>have increased by 1.2 M mainly with the initiation of ERP implementation. The new Cold Storage Facility in Al Wakra and Slaughterhouse in Abu </a:t>
            </a:r>
            <a:r>
              <a:rPr lang="en-US" sz="2800" i="1" dirty="0" err="1">
                <a:solidFill>
                  <a:srgbClr val="00338D"/>
                </a:solidFill>
                <a:latin typeface="Times New Roman" panose="02020603050405020304" pitchFamily="18" charset="0"/>
                <a:cs typeface="Times New Roman" panose="02020603050405020304" pitchFamily="18" charset="0"/>
              </a:rPr>
              <a:t>Nakhla</a:t>
            </a:r>
            <a:r>
              <a:rPr lang="en-US" sz="2800" i="1" dirty="0">
                <a:solidFill>
                  <a:srgbClr val="00338D"/>
                </a:solidFill>
                <a:latin typeface="Times New Roman" panose="02020603050405020304" pitchFamily="18" charset="0"/>
                <a:cs typeface="Times New Roman" panose="02020603050405020304" pitchFamily="18" charset="0"/>
              </a:rPr>
              <a:t> amounting to QR 10 M. The additional increase pertains to additional barns expansion, weight bridge setup in Sudan amounting QR 2 M.</a:t>
            </a:r>
          </a:p>
          <a:p>
            <a:pPr marL="171450" indent="-171450" algn="just" defTabSz="457189">
              <a:buFontTx/>
              <a:buChar char="-"/>
            </a:pPr>
            <a:endParaRPr lang="en-US" sz="105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lnSpc>
                <a:spcPts val="800"/>
              </a:lnSpc>
              <a:buFontTx/>
              <a:buChar char="-"/>
            </a:pPr>
            <a:endParaRPr lang="en-US" sz="280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i="1" dirty="0">
                <a:solidFill>
                  <a:srgbClr val="00338D"/>
                </a:solidFill>
                <a:latin typeface="Times New Roman" panose="02020603050405020304" pitchFamily="18" charset="0"/>
                <a:cs typeface="Times New Roman" panose="02020603050405020304" pitchFamily="18" charset="0"/>
              </a:rPr>
              <a:t>The increase in the </a:t>
            </a:r>
            <a:r>
              <a:rPr lang="en-US" sz="2800" b="1" i="1" dirty="0">
                <a:solidFill>
                  <a:srgbClr val="00338D"/>
                </a:solidFill>
                <a:latin typeface="Times New Roman" panose="02020603050405020304" pitchFamily="18" charset="0"/>
                <a:cs typeface="Times New Roman" panose="02020603050405020304" pitchFamily="18" charset="0"/>
              </a:rPr>
              <a:t>Equity investments </a:t>
            </a:r>
            <a:r>
              <a:rPr lang="en-US" sz="2800" i="1" dirty="0">
                <a:solidFill>
                  <a:srgbClr val="00338D"/>
                </a:solidFill>
                <a:latin typeface="Times New Roman" panose="02020603050405020304" pitchFamily="18" charset="0"/>
                <a:cs typeface="Times New Roman" panose="02020603050405020304" pitchFamily="18" charset="0"/>
              </a:rPr>
              <a:t>of QR 8.1 M is due to the increase in the fair value of the share price of Baladna Company as at 31 December 2022.</a:t>
            </a:r>
          </a:p>
          <a:p>
            <a:pPr algn="just" defTabSz="457189">
              <a:lnSpc>
                <a:spcPts val="800"/>
              </a:lnSpc>
            </a:pPr>
            <a:endParaRPr lang="en-US" sz="2800" i="1" dirty="0">
              <a:solidFill>
                <a:srgbClr val="00338D"/>
              </a:solidFill>
              <a:highlight>
                <a:srgbClr val="FFFF00"/>
              </a:highlight>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b="1" i="1" dirty="0">
                <a:solidFill>
                  <a:srgbClr val="00338D"/>
                </a:solidFill>
                <a:latin typeface="Times New Roman" panose="02020603050405020304" pitchFamily="18" charset="0"/>
                <a:cs typeface="Times New Roman" panose="02020603050405020304" pitchFamily="18" charset="0"/>
              </a:rPr>
              <a:t>Right of use assets </a:t>
            </a:r>
            <a:r>
              <a:rPr lang="en-US" sz="2800" i="1" dirty="0">
                <a:solidFill>
                  <a:srgbClr val="00338D"/>
                </a:solidFill>
                <a:latin typeface="Times New Roman" panose="02020603050405020304" pitchFamily="18" charset="0"/>
                <a:cs typeface="Times New Roman" panose="02020603050405020304" pitchFamily="18" charset="0"/>
              </a:rPr>
              <a:t>have decreased due to depreciation charge during the period.</a:t>
            </a:r>
          </a:p>
          <a:p>
            <a:pPr marL="171450" indent="-171450" algn="just" defTabSz="457189">
              <a:buFontTx/>
              <a:buChar char="-"/>
            </a:pPr>
            <a:endParaRPr lang="en-US" sz="1050" i="1" dirty="0">
              <a:solidFill>
                <a:srgbClr val="00338D"/>
              </a:solidFill>
              <a:latin typeface="Times New Roman" panose="02020603050405020304" pitchFamily="18" charset="0"/>
              <a:cs typeface="Times New Roman" panose="02020603050405020304" pitchFamily="18" charset="0"/>
            </a:endParaRPr>
          </a:p>
          <a:p>
            <a:pPr algn="just" defTabSz="457189">
              <a:lnSpc>
                <a:spcPts val="800"/>
              </a:lnSpc>
            </a:pPr>
            <a:endParaRPr lang="en-US" sz="2800" i="1" dirty="0">
              <a:solidFill>
                <a:srgbClr val="00338D"/>
              </a:solidFill>
              <a:highlight>
                <a:srgbClr val="FFFF00"/>
              </a:highlight>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i="1" dirty="0">
                <a:solidFill>
                  <a:srgbClr val="00338D"/>
                </a:solidFill>
                <a:latin typeface="Times New Roman" panose="02020603050405020304" pitchFamily="18" charset="0"/>
                <a:cs typeface="Times New Roman" panose="02020603050405020304" pitchFamily="18" charset="0"/>
              </a:rPr>
              <a:t>The increase in </a:t>
            </a:r>
            <a:r>
              <a:rPr lang="en-US" sz="2800" b="1" i="1" dirty="0">
                <a:solidFill>
                  <a:srgbClr val="00338D"/>
                </a:solidFill>
                <a:latin typeface="Times New Roman" panose="02020603050405020304" pitchFamily="18" charset="0"/>
                <a:cs typeface="Times New Roman" panose="02020603050405020304" pitchFamily="18" charset="0"/>
              </a:rPr>
              <a:t>Inventory</a:t>
            </a:r>
            <a:r>
              <a:rPr lang="en-US" sz="2800" i="1" dirty="0">
                <a:solidFill>
                  <a:srgbClr val="00338D"/>
                </a:solidFill>
                <a:latin typeface="Times New Roman" panose="02020603050405020304" pitchFamily="18" charset="0"/>
                <a:cs typeface="Times New Roman" panose="02020603050405020304" pitchFamily="18" charset="0"/>
              </a:rPr>
              <a:t> resulted from an increase in Inventory at Widam Sudan for International Sales expected in Q1/2024. Purchase of Australian Livestock of QR 10 M. Purchase of Frozen stock build up for Q4 during the World Cup. </a:t>
            </a:r>
          </a:p>
          <a:p>
            <a:pPr marL="171450" indent="-171450" algn="just" defTabSz="457189">
              <a:buFontTx/>
              <a:buChar char="-"/>
            </a:pPr>
            <a:endParaRPr lang="en-US" sz="105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lnSpc>
                <a:spcPts val="800"/>
              </a:lnSpc>
              <a:buFontTx/>
              <a:buChar char="-"/>
            </a:pPr>
            <a:endParaRPr lang="en-US" sz="2800" i="1" dirty="0">
              <a:solidFill>
                <a:srgbClr val="00338D"/>
              </a:solidFill>
              <a:highlight>
                <a:srgbClr val="FFFF00"/>
              </a:highlight>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i="1" dirty="0">
                <a:solidFill>
                  <a:srgbClr val="00338D"/>
                </a:solidFill>
                <a:latin typeface="Times New Roman" panose="02020603050405020304" pitchFamily="18" charset="0"/>
                <a:cs typeface="Times New Roman" panose="02020603050405020304" pitchFamily="18" charset="0"/>
              </a:rPr>
              <a:t>The increase in </a:t>
            </a:r>
            <a:r>
              <a:rPr lang="en-US" sz="2800" b="1" i="1" dirty="0">
                <a:solidFill>
                  <a:srgbClr val="00338D"/>
                </a:solidFill>
                <a:latin typeface="Times New Roman" panose="02020603050405020304" pitchFamily="18" charset="0"/>
                <a:cs typeface="Times New Roman" panose="02020603050405020304" pitchFamily="18" charset="0"/>
              </a:rPr>
              <a:t>trade and other receivables </a:t>
            </a:r>
            <a:r>
              <a:rPr lang="en-US" sz="2800" i="1" dirty="0">
                <a:solidFill>
                  <a:srgbClr val="00338D"/>
                </a:solidFill>
                <a:latin typeface="Times New Roman" panose="02020603050405020304" pitchFamily="18" charset="0"/>
                <a:cs typeface="Times New Roman" panose="02020603050405020304" pitchFamily="18" charset="0"/>
              </a:rPr>
              <a:t>is mainly related to the increase in Advance to suppliers of 32 M and trade receivables by QR 11 million. </a:t>
            </a:r>
          </a:p>
          <a:p>
            <a:pPr marL="171450" indent="-171450" algn="just" defTabSz="457189">
              <a:buFontTx/>
              <a:buChar char="-"/>
            </a:pPr>
            <a:endParaRPr lang="en-US" sz="1050" i="1" dirty="0">
              <a:solidFill>
                <a:srgbClr val="00338D"/>
              </a:solidFill>
              <a:latin typeface="Times New Roman" panose="02020603050405020304" pitchFamily="18" charset="0"/>
              <a:cs typeface="Times New Roman" panose="02020603050405020304" pitchFamily="18" charset="0"/>
            </a:endParaRPr>
          </a:p>
          <a:p>
            <a:pPr marL="171450" indent="-171450" algn="just" defTabSz="457189">
              <a:lnSpc>
                <a:spcPts val="800"/>
              </a:lnSpc>
              <a:buFont typeface="Arial" panose="020B0604020202020204" pitchFamily="34" charset="0"/>
              <a:buChar char="•"/>
            </a:pPr>
            <a:endParaRPr lang="en-US" sz="2800" i="1" dirty="0">
              <a:solidFill>
                <a:srgbClr val="00338D"/>
              </a:solidFill>
              <a:highlight>
                <a:srgbClr val="FFFF00"/>
              </a:highlight>
              <a:latin typeface="Times New Roman" panose="02020603050405020304" pitchFamily="18" charset="0"/>
              <a:cs typeface="Times New Roman" panose="02020603050405020304" pitchFamily="18" charset="0"/>
            </a:endParaRPr>
          </a:p>
          <a:p>
            <a:pPr marL="171450" indent="-171450" algn="just" defTabSz="457189">
              <a:buFontTx/>
              <a:buChar char="-"/>
            </a:pPr>
            <a:r>
              <a:rPr lang="en-US" sz="2800" i="1" dirty="0">
                <a:solidFill>
                  <a:srgbClr val="00338D"/>
                </a:solidFill>
                <a:latin typeface="Times New Roman" panose="02020603050405020304" pitchFamily="18" charset="0"/>
                <a:cs typeface="Times New Roman" panose="02020603050405020304" pitchFamily="18" charset="0"/>
              </a:rPr>
              <a:t>The decrease in the </a:t>
            </a:r>
            <a:r>
              <a:rPr lang="en-US" sz="2800" b="1" i="1" dirty="0">
                <a:solidFill>
                  <a:srgbClr val="00338D"/>
                </a:solidFill>
                <a:latin typeface="Times New Roman" panose="02020603050405020304" pitchFamily="18" charset="0"/>
                <a:cs typeface="Times New Roman" panose="02020603050405020304" pitchFamily="18" charset="0"/>
              </a:rPr>
              <a:t>cash balances </a:t>
            </a:r>
            <a:r>
              <a:rPr lang="en-US" sz="2800" i="1" dirty="0">
                <a:solidFill>
                  <a:srgbClr val="00338D"/>
                </a:solidFill>
                <a:latin typeface="Times New Roman" panose="02020603050405020304" pitchFamily="18" charset="0"/>
                <a:cs typeface="Times New Roman" panose="02020603050405020304" pitchFamily="18" charset="0"/>
              </a:rPr>
              <a:t>as at 31 December 2022 compared to 31 December 2021 results from build up of Inventory, advances to suppliers and increase in receivables. </a:t>
            </a:r>
            <a:endParaRPr lang="en-US" sz="2400" i="1" dirty="0">
              <a:solidFill>
                <a:srgbClr val="00338D"/>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AD367CD-BCB3-4200-A1BD-C3C01DAC1C79}"/>
              </a:ext>
            </a:extLst>
          </p:cNvPr>
          <p:cNvPicPr>
            <a:picLocks noChangeAspect="1"/>
          </p:cNvPicPr>
          <p:nvPr/>
        </p:nvPicPr>
        <p:blipFill>
          <a:blip r:embed="rId4"/>
          <a:stretch>
            <a:fillRect/>
          </a:stretch>
        </p:blipFill>
        <p:spPr>
          <a:xfrm>
            <a:off x="366326" y="2289302"/>
            <a:ext cx="9843701" cy="10147008"/>
          </a:xfrm>
          <a:prstGeom prst="rect">
            <a:avLst/>
          </a:prstGeom>
        </p:spPr>
      </p:pic>
    </p:spTree>
    <p:extLst>
      <p:ext uri="{BB962C8B-B14F-4D97-AF65-F5344CB8AC3E}">
        <p14:creationId xmlns:p14="http://schemas.microsoft.com/office/powerpoint/2010/main" val="375527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Disclaimer</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4245907"/>
            <a:ext cx="13644281" cy="2360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This presentation has been prepared for information purposes only and is not and does not form part of any offer for sale or solicitation of any offer to subscribe for or purchase or sell any securities nor shall it or any part of it form the basis of or be relied on in connection with any contract or commitment whatsoever.</a:t>
            </a:r>
            <a:endParaRPr lang="ar-QA" sz="2400" dirty="0">
              <a:solidFill>
                <a:srgbClr val="002060"/>
              </a:solidFill>
            </a:endParaRPr>
          </a:p>
          <a:p>
            <a:pPr algn="l"/>
            <a:endParaRPr lang="ar-QA" sz="2400" dirty="0">
              <a:solidFill>
                <a:srgbClr val="002060"/>
              </a:solidFill>
            </a:endParaRPr>
          </a:p>
          <a:p>
            <a:pPr algn="l"/>
            <a:endParaRPr lang="en-GB" sz="2400" b="1" spc="-110" dirty="0">
              <a:solidFill>
                <a:srgbClr val="002060"/>
              </a:solidFill>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3428957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3424518" y="3636375"/>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Thank You</a:t>
            </a:r>
          </a:p>
          <a:p>
            <a:pPr marL="0" marR="0" indent="0"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
        <p:nvSpPr>
          <p:cNvPr id="8" name="TextBox 7">
            <a:extLst>
              <a:ext uri="{FF2B5EF4-FFF2-40B4-BE49-F238E27FC236}">
                <a16:creationId xmlns:a16="http://schemas.microsoft.com/office/drawing/2014/main" id="{CDA213F1-B270-4A34-A1C1-2948B938D949}"/>
              </a:ext>
            </a:extLst>
          </p:cNvPr>
          <p:cNvSpPr txBox="1"/>
          <p:nvPr/>
        </p:nvSpPr>
        <p:spPr>
          <a:xfrm>
            <a:off x="9237334" y="9699842"/>
            <a:ext cx="15146666" cy="923330"/>
          </a:xfrm>
          <a:prstGeom prst="rect">
            <a:avLst/>
          </a:prstGeom>
          <a:noFill/>
        </p:spPr>
        <p:txBody>
          <a:bodyPr wrap="square" rtlCol="0">
            <a:spAutoFit/>
          </a:bodyPr>
          <a:lstStyle/>
          <a:p>
            <a:pPr defTabSz="1828800" hangingPunct="1"/>
            <a:r>
              <a:rPr lang="en-US" sz="5400" dirty="0">
                <a:solidFill>
                  <a:srgbClr val="002060"/>
                </a:solidFill>
              </a:rPr>
              <a:t>Presented by:  Amar Kulkarni, Finance Director</a:t>
            </a:r>
            <a:endParaRPr lang="en-GB" sz="5400" kern="1200" dirty="0">
              <a:solidFill>
                <a:srgbClr val="002060"/>
              </a:solidFill>
              <a:latin typeface="Arial" panose="020B0604020202020204" pitchFamily="34" charset="0"/>
              <a:ea typeface="Source Sans Pro"/>
              <a:cs typeface="Arial" panose="020B0604020202020204" pitchFamily="34" charset="0"/>
            </a:endParaRPr>
          </a:p>
        </p:txBody>
      </p:sp>
    </p:spTree>
    <p:extLst>
      <p:ext uri="{BB962C8B-B14F-4D97-AF65-F5344CB8AC3E}">
        <p14:creationId xmlns:p14="http://schemas.microsoft.com/office/powerpoint/2010/main" val="323452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Multicolor 3">
      <a:dk1>
        <a:srgbClr val="394256"/>
      </a:dk1>
      <a:lt1>
        <a:srgbClr val="38AD96"/>
      </a:lt1>
      <a:dk2>
        <a:srgbClr val="F2F2F2"/>
      </a:dk2>
      <a:lt2>
        <a:srgbClr val="FFFFFF"/>
      </a:lt2>
      <a:accent1>
        <a:srgbClr val="1AAD96"/>
      </a:accent1>
      <a:accent2>
        <a:srgbClr val="A9C370"/>
      </a:accent2>
      <a:accent3>
        <a:srgbClr val="F5AE3B"/>
      </a:accent3>
      <a:accent4>
        <a:srgbClr val="CC4E3D"/>
      </a:accent4>
      <a:accent5>
        <a:srgbClr val="56687C"/>
      </a:accent5>
      <a:accent6>
        <a:srgbClr val="94A4B5"/>
      </a:accent6>
      <a:hlink>
        <a:srgbClr val="38AD96"/>
      </a:hlink>
      <a:folHlink>
        <a:srgbClr val="38AD96"/>
      </a:folHlink>
    </a:clrScheme>
    <a:fontScheme name="White">
      <a:majorFont>
        <a:latin typeface="Source Sans Pro"/>
        <a:ea typeface="Source Sans Pro"/>
        <a:cs typeface="Source Sans Pro"/>
      </a:majorFont>
      <a:minorFont>
        <a:latin typeface="Source Sans Pro"/>
        <a:ea typeface="Source Sans Pro"/>
        <a:cs typeface="Source Sans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94256"/>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30000"/>
          </a:lnSpc>
          <a:spcBef>
            <a:spcPts val="0"/>
          </a:spcBef>
          <a:spcAft>
            <a:spcPts val="0"/>
          </a:spcAft>
          <a:buClrTx/>
          <a:buSzTx/>
          <a:buFontTx/>
          <a:buNone/>
          <a:tabLst/>
          <a:defRPr kumimoji="0" sz="2100" b="0" i="0" u="none" strike="noStrike" cap="none" spc="-21"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77800" cap="flat">
          <a:solidFill>
            <a:srgbClr val="39425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ts val="10000"/>
          </a:lnSpc>
          <a:spcBef>
            <a:spcPts val="0"/>
          </a:spcBef>
          <a:spcAft>
            <a:spcPts val="0"/>
          </a:spcAft>
          <a:buClrTx/>
          <a:buSzTx/>
          <a:buFontTx/>
          <a:buNone/>
          <a:tabLst/>
          <a:defRPr kumimoji="0" sz="11000" b="1" i="0" u="none" strike="noStrike" cap="none" spc="-110"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16901</TotalTime>
  <Words>849</Words>
  <Application>Microsoft Office PowerPoint</Application>
  <PresentationFormat>Custom</PresentationFormat>
  <Paragraphs>60</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Abadi MT Condensed Light</vt:lpstr>
      <vt:lpstr>Arial</vt:lpstr>
      <vt:lpstr>Courier New</vt:lpstr>
      <vt:lpstr>Helvetica Neue UltraLight</vt:lpstr>
      <vt:lpstr>Lucida Grande</vt:lpstr>
      <vt:lpstr>Source Sans Pro</vt:lpstr>
      <vt:lpstr>Times New Roman</vt:lpstr>
      <vt:lpstr>Univers 55</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Majed Burjaq</dc:creator>
  <cp:lastModifiedBy>Amar Kulkarni</cp:lastModifiedBy>
  <cp:revision>521</cp:revision>
  <cp:lastPrinted>2022-10-25T05:59:49Z</cp:lastPrinted>
  <dcterms:modified xsi:type="dcterms:W3CDTF">2023-03-02T09:03:34Z</dcterms:modified>
</cp:coreProperties>
</file>